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</p:sldMasterIdLst>
  <p:notesMasterIdLst>
    <p:notesMasterId r:id="rId22"/>
  </p:notesMasterIdLst>
  <p:sldIdLst>
    <p:sldId id="263" r:id="rId5"/>
    <p:sldId id="358" r:id="rId6"/>
    <p:sldId id="338" r:id="rId7"/>
    <p:sldId id="339" r:id="rId8"/>
    <p:sldId id="298" r:id="rId9"/>
    <p:sldId id="356" r:id="rId10"/>
    <p:sldId id="357" r:id="rId11"/>
    <p:sldId id="365" r:id="rId12"/>
    <p:sldId id="360" r:id="rId13"/>
    <p:sldId id="362" r:id="rId14"/>
    <p:sldId id="371" r:id="rId15"/>
    <p:sldId id="366" r:id="rId16"/>
    <p:sldId id="369" r:id="rId17"/>
    <p:sldId id="370" r:id="rId18"/>
    <p:sldId id="368" r:id="rId19"/>
    <p:sldId id="367" r:id="rId20"/>
    <p:sldId id="363" r:id="rId21"/>
  </p:sldIdLst>
  <p:sldSz cx="9144000" cy="6858000" type="screen4x3"/>
  <p:notesSz cx="6669088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4" userDrawn="1">
          <p15:clr>
            <a:srgbClr val="A4A3A4"/>
          </p15:clr>
        </p15:guide>
        <p15:guide id="2" orient="horz" pos="3871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294" userDrawn="1">
          <p15:clr>
            <a:srgbClr val="A4A3A4"/>
          </p15:clr>
        </p15:guide>
        <p15:guide id="5" pos="54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llikainen Suvi" initials="HS" lastIdx="1" clrIdx="0">
    <p:extLst>
      <p:ext uri="{19B8F6BF-5375-455C-9EA6-DF929625EA0E}">
        <p15:presenceInfo xmlns:p15="http://schemas.microsoft.com/office/powerpoint/2012/main" userId="S-1-5-21-1537201255-1343745875-4291474579-200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71" autoAdjust="0"/>
    <p:restoredTop sz="96837" autoAdjust="0"/>
  </p:normalViewPr>
  <p:slideViewPr>
    <p:cSldViewPr showGuides="1">
      <p:cViewPr varScale="1">
        <p:scale>
          <a:sx n="111" d="100"/>
          <a:sy n="111" d="100"/>
        </p:scale>
        <p:origin x="2082" y="96"/>
      </p:cViewPr>
      <p:guideLst>
        <p:guide orient="horz" pos="1014"/>
        <p:guide orient="horz" pos="3871"/>
        <p:guide pos="2880"/>
        <p:guide pos="294"/>
        <p:guide pos="54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85F868-3B17-4758-AD1D-CD5008E0900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7F07108-C207-4393-BB8B-B51FEB8472E0}">
      <dgm:prSet phldrT="[Text]" custT="1"/>
      <dgm:spPr/>
      <dgm:t>
        <a:bodyPr/>
        <a:lstStyle/>
        <a:p>
          <a:endParaRPr lang="en-US" sz="1500" dirty="0"/>
        </a:p>
      </dgm:t>
    </dgm:pt>
    <dgm:pt modelId="{33C43FB7-7223-4B51-A805-435D2870CD5A}" type="sibTrans" cxnId="{99AA7B07-0B8B-4647-9458-BA4A29AF38C1}">
      <dgm:prSet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2C2820FC-8DDA-486A-B25A-4927CBADD38D}" type="parTrans" cxnId="{99AA7B07-0B8B-4647-9458-BA4A29AF38C1}">
      <dgm:prSet/>
      <dgm:spPr/>
      <dgm:t>
        <a:bodyPr/>
        <a:lstStyle/>
        <a:p>
          <a:endParaRPr lang="en-US"/>
        </a:p>
      </dgm:t>
    </dgm:pt>
    <dgm:pt modelId="{28AB00D8-B40E-49AD-BB5E-01A2F376B47D}" type="pres">
      <dgm:prSet presAssocID="{8785F868-3B17-4758-AD1D-CD5008E09006}" presName="Name0" presStyleCnt="0">
        <dgm:presLayoutVars>
          <dgm:chMax val="7"/>
          <dgm:chPref val="7"/>
          <dgm:dir/>
        </dgm:presLayoutVars>
      </dgm:prSet>
      <dgm:spPr/>
    </dgm:pt>
    <dgm:pt modelId="{0EBE0A5A-7C7D-4631-95D6-F60D418BAE51}" type="pres">
      <dgm:prSet presAssocID="{8785F868-3B17-4758-AD1D-CD5008E09006}" presName="Name1" presStyleCnt="0"/>
      <dgm:spPr/>
    </dgm:pt>
    <dgm:pt modelId="{FFE58B42-164D-4C2B-BF68-CCECDA3B0DEB}" type="pres">
      <dgm:prSet presAssocID="{33C43FB7-7223-4B51-A805-435D2870CD5A}" presName="picture_1" presStyleCnt="0"/>
      <dgm:spPr/>
    </dgm:pt>
    <dgm:pt modelId="{0B7FCBB8-C971-4162-98BC-78D259489558}" type="pres">
      <dgm:prSet presAssocID="{33C43FB7-7223-4B51-A805-435D2870CD5A}" presName="pictureRepeatNode" presStyleLbl="alignImgPlace1" presStyleIdx="0" presStyleCnt="1" custLinFactNeighborX="31433" custLinFactNeighborY="-13096"/>
      <dgm:spPr/>
      <dgm:t>
        <a:bodyPr/>
        <a:lstStyle/>
        <a:p>
          <a:endParaRPr lang="en-US"/>
        </a:p>
      </dgm:t>
    </dgm:pt>
    <dgm:pt modelId="{3DC304ED-47A7-42E1-A302-0A94D1393046}" type="pres">
      <dgm:prSet presAssocID="{37F07108-C207-4393-BB8B-B51FEB8472E0}" presName="text_1" presStyleLbl="node1" presStyleIdx="0" presStyleCnt="0" custLinFactNeighborX="43877" custLinFactNeighborY="-4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44EE3A-3D36-4C75-ACE7-BCE504777D95}" type="presOf" srcId="{33C43FB7-7223-4B51-A805-435D2870CD5A}" destId="{0B7FCBB8-C971-4162-98BC-78D259489558}" srcOrd="0" destOrd="0" presId="urn:microsoft.com/office/officeart/2008/layout/CircularPictureCallout"/>
    <dgm:cxn modelId="{A215F4D2-7E64-4A85-8984-A72F5C815BAC}" type="presOf" srcId="{8785F868-3B17-4758-AD1D-CD5008E09006}" destId="{28AB00D8-B40E-49AD-BB5E-01A2F376B47D}" srcOrd="0" destOrd="0" presId="urn:microsoft.com/office/officeart/2008/layout/CircularPictureCallout"/>
    <dgm:cxn modelId="{99AA7B07-0B8B-4647-9458-BA4A29AF38C1}" srcId="{8785F868-3B17-4758-AD1D-CD5008E09006}" destId="{37F07108-C207-4393-BB8B-B51FEB8472E0}" srcOrd="0" destOrd="0" parTransId="{2C2820FC-8DDA-486A-B25A-4927CBADD38D}" sibTransId="{33C43FB7-7223-4B51-A805-435D2870CD5A}"/>
    <dgm:cxn modelId="{187E21DC-D152-4AD3-A31F-73DC735BB8D4}" type="presOf" srcId="{37F07108-C207-4393-BB8B-B51FEB8472E0}" destId="{3DC304ED-47A7-42E1-A302-0A94D1393046}" srcOrd="0" destOrd="0" presId="urn:microsoft.com/office/officeart/2008/layout/CircularPictureCallout"/>
    <dgm:cxn modelId="{C0B633B4-4443-42C7-AA18-D13F8319907C}" type="presParOf" srcId="{28AB00D8-B40E-49AD-BB5E-01A2F376B47D}" destId="{0EBE0A5A-7C7D-4631-95D6-F60D418BAE51}" srcOrd="0" destOrd="0" presId="urn:microsoft.com/office/officeart/2008/layout/CircularPictureCallout"/>
    <dgm:cxn modelId="{45193BED-569C-4DC6-9FE5-117C59575890}" type="presParOf" srcId="{0EBE0A5A-7C7D-4631-95D6-F60D418BAE51}" destId="{FFE58B42-164D-4C2B-BF68-CCECDA3B0DEB}" srcOrd="0" destOrd="0" presId="urn:microsoft.com/office/officeart/2008/layout/CircularPictureCallout"/>
    <dgm:cxn modelId="{20E41C82-896A-45FA-9B6D-A58AB28CB500}" type="presParOf" srcId="{FFE58B42-164D-4C2B-BF68-CCECDA3B0DEB}" destId="{0B7FCBB8-C971-4162-98BC-78D259489558}" srcOrd="0" destOrd="0" presId="urn:microsoft.com/office/officeart/2008/layout/CircularPictureCallout"/>
    <dgm:cxn modelId="{FD47465C-0454-4755-8BDC-8DE82FE3BAEE}" type="presParOf" srcId="{0EBE0A5A-7C7D-4631-95D6-F60D418BAE51}" destId="{3DC304ED-47A7-42E1-A302-0A94D139304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F86D38-7366-476F-92C9-91AC058A6D1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C54A5199-F958-43E7-A614-6F7141D398A3}">
      <dgm:prSet phldrT="[Text]" custT="1"/>
      <dgm:spPr/>
      <dgm:t>
        <a:bodyPr/>
        <a:lstStyle/>
        <a:p>
          <a:endParaRPr lang="en-US" sz="1600" dirty="0"/>
        </a:p>
      </dgm:t>
    </dgm:pt>
    <dgm:pt modelId="{66948A26-DD1F-484A-88A0-992CA7D9F341}" type="parTrans" cxnId="{BAC300BD-254A-4949-8E29-4DB73C8ED1E9}">
      <dgm:prSet/>
      <dgm:spPr/>
      <dgm:t>
        <a:bodyPr/>
        <a:lstStyle/>
        <a:p>
          <a:endParaRPr lang="en-US"/>
        </a:p>
      </dgm:t>
    </dgm:pt>
    <dgm:pt modelId="{14C7EB1E-221B-43D1-963A-4B03AD467ED9}" type="sibTrans" cxnId="{BAC300BD-254A-4949-8E29-4DB73C8ED1E9}">
      <dgm:prSet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070D163D-34F9-4C99-8DE8-BCE13EF232D0}" type="pres">
      <dgm:prSet presAssocID="{ABF86D38-7366-476F-92C9-91AC058A6D1F}" presName="Name0" presStyleCnt="0">
        <dgm:presLayoutVars>
          <dgm:chMax val="7"/>
          <dgm:chPref val="7"/>
          <dgm:dir/>
        </dgm:presLayoutVars>
      </dgm:prSet>
      <dgm:spPr/>
    </dgm:pt>
    <dgm:pt modelId="{9BE758EC-1F5E-40B1-995E-AF9C7A2DFF31}" type="pres">
      <dgm:prSet presAssocID="{ABF86D38-7366-476F-92C9-91AC058A6D1F}" presName="Name1" presStyleCnt="0"/>
      <dgm:spPr/>
    </dgm:pt>
    <dgm:pt modelId="{68496523-370C-4F7F-8FB6-DF8AE9B74CD4}" type="pres">
      <dgm:prSet presAssocID="{14C7EB1E-221B-43D1-963A-4B03AD467ED9}" presName="picture_1" presStyleCnt="0"/>
      <dgm:spPr/>
    </dgm:pt>
    <dgm:pt modelId="{5BD13F0F-12C9-4245-8143-C10565D560CF}" type="pres">
      <dgm:prSet presAssocID="{14C7EB1E-221B-43D1-963A-4B03AD467ED9}" presName="pictureRepeatNode" presStyleLbl="alignImgPlace1" presStyleIdx="0" presStyleCnt="1" custLinFactNeighborX="-9770" custLinFactNeighborY="-12206"/>
      <dgm:spPr/>
      <dgm:t>
        <a:bodyPr/>
        <a:lstStyle/>
        <a:p>
          <a:endParaRPr lang="en-US"/>
        </a:p>
      </dgm:t>
    </dgm:pt>
    <dgm:pt modelId="{4696CD5C-1F64-468C-B30B-AB370A12A1E8}" type="pres">
      <dgm:prSet presAssocID="{C54A5199-F958-43E7-A614-6F7141D398A3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A158A8-CE7B-4B0A-92B9-A3D4A44AB806}" type="presOf" srcId="{ABF86D38-7366-476F-92C9-91AC058A6D1F}" destId="{070D163D-34F9-4C99-8DE8-BCE13EF232D0}" srcOrd="0" destOrd="0" presId="urn:microsoft.com/office/officeart/2008/layout/CircularPictureCallout"/>
    <dgm:cxn modelId="{BAC300BD-254A-4949-8E29-4DB73C8ED1E9}" srcId="{ABF86D38-7366-476F-92C9-91AC058A6D1F}" destId="{C54A5199-F958-43E7-A614-6F7141D398A3}" srcOrd="0" destOrd="0" parTransId="{66948A26-DD1F-484A-88A0-992CA7D9F341}" sibTransId="{14C7EB1E-221B-43D1-963A-4B03AD467ED9}"/>
    <dgm:cxn modelId="{7B634DA6-F6D6-4834-B89F-24ECC2A6E816}" type="presOf" srcId="{C54A5199-F958-43E7-A614-6F7141D398A3}" destId="{4696CD5C-1F64-468C-B30B-AB370A12A1E8}" srcOrd="0" destOrd="0" presId="urn:microsoft.com/office/officeart/2008/layout/CircularPictureCallout"/>
    <dgm:cxn modelId="{E8754F46-B04D-44E5-9DB1-69FE7F855D68}" type="presOf" srcId="{14C7EB1E-221B-43D1-963A-4B03AD467ED9}" destId="{5BD13F0F-12C9-4245-8143-C10565D560CF}" srcOrd="0" destOrd="0" presId="urn:microsoft.com/office/officeart/2008/layout/CircularPictureCallout"/>
    <dgm:cxn modelId="{29FE080A-658F-4458-9B5A-F3808E9BA41F}" type="presParOf" srcId="{070D163D-34F9-4C99-8DE8-BCE13EF232D0}" destId="{9BE758EC-1F5E-40B1-995E-AF9C7A2DFF31}" srcOrd="0" destOrd="0" presId="urn:microsoft.com/office/officeart/2008/layout/CircularPictureCallout"/>
    <dgm:cxn modelId="{54B7AD43-BFE7-464D-A208-C3538306EA00}" type="presParOf" srcId="{9BE758EC-1F5E-40B1-995E-AF9C7A2DFF31}" destId="{68496523-370C-4F7F-8FB6-DF8AE9B74CD4}" srcOrd="0" destOrd="0" presId="urn:microsoft.com/office/officeart/2008/layout/CircularPictureCallout"/>
    <dgm:cxn modelId="{74E3D76D-E59C-404D-B7A8-45FC59EE1A1D}" type="presParOf" srcId="{68496523-370C-4F7F-8FB6-DF8AE9B74CD4}" destId="{5BD13F0F-12C9-4245-8143-C10565D560CF}" srcOrd="0" destOrd="0" presId="urn:microsoft.com/office/officeart/2008/layout/CircularPictureCallout"/>
    <dgm:cxn modelId="{1E94694C-3B3F-44FA-B7A2-C121B8F1C771}" type="presParOf" srcId="{9BE758EC-1F5E-40B1-995E-AF9C7A2DFF31}" destId="{4696CD5C-1F64-468C-B30B-AB370A12A1E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FCBB8-C971-4162-98BC-78D259489558}">
      <dsp:nvSpPr>
        <dsp:cNvPr id="0" name=""/>
        <dsp:cNvSpPr/>
      </dsp:nvSpPr>
      <dsp:spPr>
        <a:xfrm>
          <a:off x="1061449" y="46541"/>
          <a:ext cx="1303464" cy="1303464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304ED-47A7-42E1-A302-0A94D1393046}">
      <dsp:nvSpPr>
        <dsp:cNvPr id="0" name=""/>
        <dsp:cNvSpPr/>
      </dsp:nvSpPr>
      <dsp:spPr>
        <a:xfrm>
          <a:off x="1252384" y="907490"/>
          <a:ext cx="834216" cy="43014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1252384" y="907490"/>
        <a:ext cx="834216" cy="4301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13F0F-12C9-4245-8143-C10565D560CF}">
      <dsp:nvSpPr>
        <dsp:cNvPr id="0" name=""/>
        <dsp:cNvSpPr/>
      </dsp:nvSpPr>
      <dsp:spPr>
        <a:xfrm>
          <a:off x="518693" y="57511"/>
          <a:ext cx="1289319" cy="1289319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6CD5C-1F64-468C-B30B-AB370A12A1E8}">
      <dsp:nvSpPr>
        <dsp:cNvPr id="0" name=""/>
        <dsp:cNvSpPr/>
      </dsp:nvSpPr>
      <dsp:spPr>
        <a:xfrm>
          <a:off x="876737" y="899514"/>
          <a:ext cx="825164" cy="42547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876737" y="899514"/>
        <a:ext cx="825164" cy="425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17D08-73BA-489D-A0E3-1397F00EB3C3}" type="datetimeFigureOut">
              <a:rPr lang="sv-SE" smtClean="0"/>
              <a:pPr/>
              <a:t>2019-04-02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CA132-32F7-4F34-95EA-6BE30A847DC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CA132-32F7-4F34-95EA-6BE30A847DC3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719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2488" y="744538"/>
            <a:ext cx="4964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A6F946-1918-48C0-B68D-3B05CE4F78B3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950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CA132-32F7-4F34-95EA-6BE30A847DC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84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7753" y="1949463"/>
            <a:ext cx="4286248" cy="1470025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7753" y="3605226"/>
            <a:ext cx="4286248" cy="17526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sp>
        <p:nvSpPr>
          <p:cNvPr id="10" name="FPP_Platshållare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786313" cy="65988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fi-FI" noProof="0" dirty="0" err="1"/>
              <a:t>Use</a:t>
            </a:r>
            <a:r>
              <a:rPr lang="fi-FI" noProof="0" dirty="0"/>
              <a:t> </a:t>
            </a:r>
            <a:r>
              <a:rPr lang="fi-FI" noProof="0" dirty="0" err="1"/>
              <a:t>Insert</a:t>
            </a:r>
            <a:r>
              <a:rPr lang="fi-FI" noProof="0" dirty="0"/>
              <a:t> </a:t>
            </a:r>
            <a:r>
              <a:rPr lang="fi-FI" noProof="0" dirty="0" err="1"/>
              <a:t>picture</a:t>
            </a:r>
            <a:r>
              <a:rPr lang="fi-FI" noProof="0" dirty="0"/>
              <a:t> in </a:t>
            </a:r>
            <a:r>
              <a:rPr lang="fi-FI" noProof="0" dirty="0" err="1"/>
              <a:t>the</a:t>
            </a:r>
            <a:r>
              <a:rPr lang="fi-FI" noProof="0" dirty="0"/>
              <a:t> </a:t>
            </a:r>
            <a:r>
              <a:rPr lang="fi-FI" noProof="0" dirty="0" err="1"/>
              <a:t>Boliden</a:t>
            </a:r>
            <a:r>
              <a:rPr lang="fi-FI" noProof="0" dirty="0"/>
              <a:t> </a:t>
            </a:r>
            <a:r>
              <a:rPr lang="fi-FI" noProof="0" dirty="0" err="1"/>
              <a:t>Tab</a:t>
            </a:r>
            <a:endParaRPr lang="fi-FI" noProof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B4C479-0987-48F5-93F7-1653EE832E08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42A1-57DA-423A-9548-A97E4CC60203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Light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/>
            </a:lvl1pPr>
          </a:lstStyle>
          <a:p>
            <a:r>
              <a:rPr lang="fi-FI" noProof="0" dirty="0" err="1"/>
              <a:t>Use</a:t>
            </a:r>
            <a:r>
              <a:rPr lang="fi-FI" noProof="0" dirty="0"/>
              <a:t> </a:t>
            </a:r>
            <a:r>
              <a:rPr lang="fi-FI" noProof="0" dirty="0" err="1"/>
              <a:t>Insert</a:t>
            </a:r>
            <a:r>
              <a:rPr lang="fi-FI" noProof="0" dirty="0"/>
              <a:t> </a:t>
            </a:r>
            <a:r>
              <a:rPr lang="fi-FI" noProof="0" dirty="0" err="1"/>
              <a:t>picture</a:t>
            </a:r>
            <a:r>
              <a:rPr lang="fi-FI" noProof="0" dirty="0"/>
              <a:t> in </a:t>
            </a:r>
            <a:r>
              <a:rPr lang="fi-FI" noProof="0" dirty="0" err="1"/>
              <a:t>the</a:t>
            </a:r>
            <a:r>
              <a:rPr lang="fi-FI" noProof="0" dirty="0"/>
              <a:t> </a:t>
            </a:r>
            <a:r>
              <a:rPr lang="fi-FI" noProof="0" dirty="0" err="1"/>
              <a:t>Boliden</a:t>
            </a:r>
            <a:r>
              <a:rPr lang="fi-FI" noProof="0" dirty="0"/>
              <a:t> </a:t>
            </a:r>
            <a:r>
              <a:rPr lang="fi-FI" noProof="0" dirty="0" err="1"/>
              <a:t>Tab</a:t>
            </a:r>
            <a:endParaRPr lang="fi-FI" noProof="0" dirty="0"/>
          </a:p>
          <a:p>
            <a:endParaRPr lang="fi-FI" noProof="0" dirty="0"/>
          </a:p>
        </p:txBody>
      </p:sp>
      <p:pic>
        <p:nvPicPr>
          <p:cNvPr id="9" name="Picture 4" descr="Boliden_NEG_PC-[Konvert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6164265"/>
            <a:ext cx="1685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>
                <a:effectLst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D97C18-5AE5-4ABA-B0F5-4A905389F04F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53D128-6291-4599-92FF-DFF1C4914FCF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57582" y="1600583"/>
            <a:ext cx="8229219" cy="1612395"/>
          </a:xfrm>
        </p:spPr>
        <p:txBody>
          <a:bodyPr/>
          <a:lstStyle>
            <a:lvl1pPr marL="0" indent="0">
              <a:buNone/>
              <a:defRPr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indent="0">
              <a:buNone/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indent="0">
              <a:buNone/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indent="0">
              <a:buNone/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indent="0">
              <a:buNone/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Dark pictu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/>
            </a:lvl1pPr>
          </a:lstStyle>
          <a:p>
            <a:r>
              <a:rPr lang="fi-FI" noProof="0" dirty="0" err="1"/>
              <a:t>Use</a:t>
            </a:r>
            <a:r>
              <a:rPr lang="fi-FI" noProof="0" dirty="0"/>
              <a:t> </a:t>
            </a:r>
            <a:r>
              <a:rPr lang="fi-FI" noProof="0" dirty="0" err="1"/>
              <a:t>Insert</a:t>
            </a:r>
            <a:r>
              <a:rPr lang="fi-FI" noProof="0" dirty="0"/>
              <a:t> </a:t>
            </a:r>
            <a:r>
              <a:rPr lang="fi-FI" noProof="0" dirty="0" err="1"/>
              <a:t>picture</a:t>
            </a:r>
            <a:r>
              <a:rPr lang="fi-FI" noProof="0" dirty="0"/>
              <a:t> in </a:t>
            </a:r>
            <a:r>
              <a:rPr lang="fi-FI" noProof="0" dirty="0" err="1"/>
              <a:t>the</a:t>
            </a:r>
            <a:r>
              <a:rPr lang="fi-FI" noProof="0" dirty="0"/>
              <a:t> </a:t>
            </a:r>
            <a:r>
              <a:rPr lang="fi-FI" noProof="0" dirty="0" err="1"/>
              <a:t>Boliden</a:t>
            </a:r>
            <a:r>
              <a:rPr lang="fi-FI" noProof="0" dirty="0"/>
              <a:t> </a:t>
            </a:r>
            <a:r>
              <a:rPr lang="fi-FI" noProof="0" dirty="0" err="1"/>
              <a:t>Tab</a:t>
            </a:r>
            <a:endParaRPr lang="fi-FI" noProof="0" dirty="0"/>
          </a:p>
          <a:p>
            <a:endParaRPr lang="fi-FI" noProof="0" dirty="0"/>
          </a:p>
        </p:txBody>
      </p:sp>
      <p:pic>
        <p:nvPicPr>
          <p:cNvPr id="9" name="Picture 4" descr="Boliden_NEG_PC-[Konvert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6164265"/>
            <a:ext cx="1685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>
                <a:effectLst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9677F3-BDCB-4007-95D1-43ACE67A5D46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53D128-6291-4599-92FF-DFF1C4914FCF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58400" y="1600583"/>
            <a:ext cx="8237544" cy="1612395"/>
          </a:xfrm>
        </p:spPr>
        <p:txBody>
          <a:bodyPr/>
          <a:lstStyle>
            <a:lvl1pPr marL="0" indent="0">
              <a:buNone/>
              <a:defRPr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indent="0">
              <a:buNone/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indent="0">
              <a:buNone/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 indent="0">
              <a:buNone/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indent="0">
              <a:buNone/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B345-4199-4085-8C85-206F5EC6BFC8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9707-B9C2-4A28-A8A9-BF4538513515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7753" y="1949463"/>
            <a:ext cx="4286248" cy="1470025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786313" cy="65988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fi-FI" noProof="0" dirty="0" err="1"/>
              <a:t>Use</a:t>
            </a:r>
            <a:r>
              <a:rPr lang="fi-FI" noProof="0" dirty="0"/>
              <a:t> </a:t>
            </a:r>
            <a:r>
              <a:rPr lang="fi-FI" noProof="0" dirty="0" err="1"/>
              <a:t>Insert</a:t>
            </a:r>
            <a:r>
              <a:rPr lang="fi-FI" noProof="0" dirty="0"/>
              <a:t> </a:t>
            </a:r>
            <a:r>
              <a:rPr lang="fi-FI" noProof="0" dirty="0" err="1"/>
              <a:t>picture</a:t>
            </a:r>
            <a:r>
              <a:rPr lang="fi-FI" noProof="0" dirty="0"/>
              <a:t> in </a:t>
            </a:r>
            <a:r>
              <a:rPr lang="fi-FI" noProof="0" dirty="0" err="1"/>
              <a:t>the</a:t>
            </a:r>
            <a:r>
              <a:rPr lang="fi-FI" noProof="0" dirty="0"/>
              <a:t> </a:t>
            </a:r>
            <a:r>
              <a:rPr lang="fi-FI" noProof="0" dirty="0" err="1"/>
              <a:t>Boliden</a:t>
            </a:r>
            <a:r>
              <a:rPr lang="fi-FI" noProof="0" dirty="0"/>
              <a:t> </a:t>
            </a:r>
            <a:r>
              <a:rPr lang="fi-FI" noProof="0" dirty="0" err="1"/>
              <a:t>Tab</a:t>
            </a:r>
            <a:endParaRPr lang="fi-FI" noProof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66A23F8-CF2B-4C8F-BBCD-DF94EE47240F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 hasCustomPrompt="1"/>
          </p:nvPr>
        </p:nvSpPr>
        <p:spPr>
          <a:xfrm>
            <a:off x="4643439" y="1600202"/>
            <a:ext cx="4043362" cy="362150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/>
            </a:lvl1pPr>
          </a:lstStyle>
          <a:p>
            <a:r>
              <a:rPr lang="fi-FI" noProof="0" dirty="0" err="1"/>
              <a:t>Use</a:t>
            </a:r>
            <a:r>
              <a:rPr lang="fi-FI" noProof="0" dirty="0"/>
              <a:t> </a:t>
            </a:r>
            <a:r>
              <a:rPr lang="fi-FI" noProof="0" dirty="0" err="1"/>
              <a:t>Insert</a:t>
            </a:r>
            <a:r>
              <a:rPr lang="fi-FI" noProof="0" dirty="0"/>
              <a:t> </a:t>
            </a:r>
            <a:r>
              <a:rPr lang="fi-FI" noProof="0" dirty="0" err="1"/>
              <a:t>picture</a:t>
            </a:r>
            <a:r>
              <a:rPr lang="fi-FI" noProof="0" dirty="0"/>
              <a:t> in </a:t>
            </a:r>
            <a:r>
              <a:rPr lang="fi-FI" noProof="0" dirty="0" err="1"/>
              <a:t>the</a:t>
            </a:r>
            <a:r>
              <a:rPr lang="fi-FI" noProof="0" dirty="0"/>
              <a:t> </a:t>
            </a:r>
            <a:r>
              <a:rPr lang="fi-FI" noProof="0" dirty="0" err="1"/>
              <a:t>Boliden</a:t>
            </a:r>
            <a:r>
              <a:rPr lang="fi-FI" noProof="0" dirty="0"/>
              <a:t> </a:t>
            </a:r>
            <a:r>
              <a:rPr lang="fi-FI" noProof="0" dirty="0" err="1"/>
              <a:t>Tab</a:t>
            </a:r>
            <a:endParaRPr lang="fi-FI" noProof="0" dirty="0"/>
          </a:p>
          <a:p>
            <a:endParaRPr lang="fi-FI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457201" y="1600200"/>
            <a:ext cx="4042610" cy="36094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CFAB0C3-3A5F-43DA-8F8B-0980E822A99F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297180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297180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56028" y="4714884"/>
            <a:ext cx="4038600" cy="14076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7028" y="4714884"/>
            <a:ext cx="4038600" cy="14076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FC020B-AE66-4F26-9189-32E964F8943B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12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12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9AABF-6C88-483A-9ABF-C997F0012BA1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title 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518990"/>
            <a:ext cx="4040188" cy="612000"/>
          </a:xfrm>
        </p:spPr>
        <p:txBody>
          <a:bodyPr anchor="b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40270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5518990"/>
            <a:ext cx="4041775" cy="612000"/>
          </a:xfrm>
        </p:spPr>
        <p:txBody>
          <a:bodyPr anchor="b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540270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D411-98A2-40CE-855E-8B8D91B596BD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B80A-253B-4F25-BA8B-898580A764F6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1"/>
              <a:t>Click to edit Master title style</a:t>
            </a:r>
            <a:endParaRPr lang="fi-FI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fi-FI" noProof="1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677025"/>
            <a:ext cx="9145588" cy="165100"/>
          </a:xfrm>
          <a:prstGeom prst="rect">
            <a:avLst/>
          </a:prstGeom>
          <a:solidFill>
            <a:srgbClr val="01365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sz="1800" noProof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6600827"/>
            <a:ext cx="9145588" cy="53975"/>
          </a:xfrm>
          <a:prstGeom prst="rect">
            <a:avLst/>
          </a:prstGeom>
          <a:solidFill>
            <a:srgbClr val="8C9FC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 sz="1800" noProof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Boliden_RGB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4" y="6148388"/>
            <a:ext cx="17240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680286"/>
            <a:ext cx="21336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8A0B392-D776-4B37-BD2D-868E6BA06C0C}" type="datetime1">
              <a:rPr lang="fi-FI" noProof="1" smtClean="0"/>
              <a:t>02.04.2019</a:t>
            </a:fld>
            <a:endParaRPr lang="fi-FI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680286"/>
            <a:ext cx="3060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 noProof="1" smtClean="0"/>
              <a:t>Boliden Harjavalta</a:t>
            </a:r>
            <a:endParaRPr lang="fi-FI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52000" y="6680286"/>
            <a:ext cx="1440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153D128-6291-4599-92FF-DFF1C4914FCF}" type="slidenum">
              <a:rPr lang="fi-FI" noProof="1" dirty="0" smtClean="0"/>
              <a:pPr/>
              <a:t>‹#›</a:t>
            </a:fld>
            <a:endParaRPr lang="fi-FI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75" r:id="rId4"/>
    <p:sldLayoutId id="214748367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1" r:id="rId11"/>
    <p:sldLayoutId id="2147483676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‒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‒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‒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‒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7753" y="1268761"/>
            <a:ext cx="4250751" cy="2150728"/>
          </a:xfrm>
        </p:spPr>
        <p:txBody>
          <a:bodyPr/>
          <a:lstStyle/>
          <a:p>
            <a:r>
              <a:rPr lang="en-GB" sz="2000" dirty="0"/>
              <a:t>BOLIDEN HARJAVALTA COPPER AND NICKEL SMELTER - REVIEW OF SMELTER OPERATIONS, SLAGS AND SLAG VALORISATION STUDIES</a:t>
            </a:r>
            <a:r>
              <a:rPr lang="en-GB" sz="2000" b="0" dirty="0"/>
              <a:t> </a:t>
            </a:r>
            <a:r>
              <a:rPr lang="fi-FI" dirty="0"/>
              <a:t/>
            </a:r>
            <a:br>
              <a:rPr lang="fi-FI" dirty="0"/>
            </a:br>
            <a:r>
              <a:rPr lang="en-GB" dirty="0"/>
              <a:t>   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7752" y="3605226"/>
            <a:ext cx="3530672" cy="2128030"/>
          </a:xfrm>
        </p:spPr>
        <p:txBody>
          <a:bodyPr/>
          <a:lstStyle/>
          <a:p>
            <a:r>
              <a:rPr lang="fi-FI" b="1" dirty="0">
                <a:solidFill>
                  <a:schemeClr val="accent2"/>
                </a:solidFill>
              </a:rPr>
              <a:t>Slag Valorisation </a:t>
            </a:r>
            <a:r>
              <a:rPr lang="fi-FI" b="1" dirty="0" smtClean="0">
                <a:solidFill>
                  <a:schemeClr val="accent2"/>
                </a:solidFill>
              </a:rPr>
              <a:t>Symposium </a:t>
            </a:r>
            <a:r>
              <a:rPr lang="fi-FI" b="1" dirty="0" err="1" smtClean="0">
                <a:solidFill>
                  <a:schemeClr val="accent2"/>
                </a:solidFill>
              </a:rPr>
              <a:t>Mechelen</a:t>
            </a:r>
            <a:r>
              <a:rPr lang="fi-FI" b="1" dirty="0" smtClean="0">
                <a:solidFill>
                  <a:schemeClr val="accent2"/>
                </a:solidFill>
              </a:rPr>
              <a:t> </a:t>
            </a:r>
            <a:r>
              <a:rPr lang="fi-FI" b="1" dirty="0" err="1" smtClean="0">
                <a:solidFill>
                  <a:schemeClr val="accent2"/>
                </a:solidFill>
              </a:rPr>
              <a:t>Belgium</a:t>
            </a:r>
            <a:r>
              <a:rPr lang="fi-FI" b="1" dirty="0" smtClean="0">
                <a:solidFill>
                  <a:schemeClr val="accent2"/>
                </a:solidFill>
              </a:rPr>
              <a:t> 2019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accent2"/>
                </a:solidFill>
              </a:rPr>
              <a:t>Visa Saari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R&amp;D engineer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Harjavalta smelter</a:t>
            </a:r>
            <a:endParaRPr lang="fi-FI" b="1" dirty="0">
              <a:solidFill>
                <a:schemeClr val="accent2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2D2C9C8-8FC0-437A-BFBB-B645D24F9AAE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1</a:t>
            </a:fld>
            <a:endParaRPr lang="fi-FI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428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Valorisation study, </a:t>
            </a:r>
            <a:r>
              <a:rPr lang="en-US" dirty="0" err="1" smtClean="0"/>
              <a:t>Cecire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B80A-253B-4F25-BA8B-898580A764F6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10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99592" y="87550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i-FI"/>
          </a:p>
        </p:txBody>
      </p:sp>
      <p:pic>
        <p:nvPicPr>
          <p:cNvPr id="102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5" b="2971"/>
          <a:stretch>
            <a:fillRect/>
          </a:stretch>
        </p:blipFill>
        <p:spPr bwMode="auto">
          <a:xfrm>
            <a:off x="444574" y="4225633"/>
            <a:ext cx="2569736" cy="179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48704" y="6082353"/>
            <a:ext cx="633699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i-FI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Figure: Compressive strengths of mortar samples prepared from CSAB cement containing Ni-slag 17 </a:t>
            </a:r>
            <a:r>
              <a:rPr kumimoji="0" lang="en-GB" altLang="fi-FI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wt</a:t>
            </a:r>
            <a:r>
              <a:rPr kumimoji="0" lang="en-GB" altLang="fi-FI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</a:t>
            </a:r>
            <a:endParaRPr kumimoji="0" lang="en-GB" altLang="fi-FI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457200" y="901700"/>
            <a:ext cx="8507288" cy="335284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Within the </a:t>
            </a:r>
            <a:r>
              <a:rPr lang="en-US" dirty="0" err="1" smtClean="0"/>
              <a:t>Cecire</a:t>
            </a:r>
            <a:r>
              <a:rPr lang="en-US" dirty="0" smtClean="0"/>
              <a:t>-project</a:t>
            </a:r>
            <a:r>
              <a:rPr lang="en-US" dirty="0"/>
              <a:t>, high-strength </a:t>
            </a:r>
            <a:r>
              <a:rPr lang="en-US" dirty="0" smtClean="0"/>
              <a:t>CSAB cements </a:t>
            </a:r>
            <a:r>
              <a:rPr lang="en-US" dirty="0"/>
              <a:t>have been obtained with our nickel slag </a:t>
            </a:r>
            <a:endParaRPr lang="en-GB" dirty="0" smtClean="0"/>
          </a:p>
          <a:p>
            <a:r>
              <a:rPr lang="en-GB" dirty="0" smtClean="0"/>
              <a:t>CSAB </a:t>
            </a:r>
            <a:r>
              <a:rPr lang="en-GB" dirty="0" smtClean="0"/>
              <a:t>cement: ferrite-rich </a:t>
            </a:r>
            <a:r>
              <a:rPr lang="en-GB" dirty="0"/>
              <a:t>calcium-</a:t>
            </a:r>
            <a:r>
              <a:rPr lang="en-GB" dirty="0" err="1"/>
              <a:t>sulfo</a:t>
            </a:r>
            <a:r>
              <a:rPr lang="en-GB" dirty="0"/>
              <a:t> aluminate </a:t>
            </a:r>
            <a:r>
              <a:rPr lang="en-GB" dirty="0" err="1"/>
              <a:t>belite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smtClean="0"/>
              <a:t>For </a:t>
            </a:r>
            <a:r>
              <a:rPr lang="en-GB" dirty="0"/>
              <a:t>CSAB cement production certain ratio’s of </a:t>
            </a:r>
            <a:r>
              <a:rPr lang="en-GB" dirty="0" err="1"/>
              <a:t>CaO</a:t>
            </a:r>
            <a:r>
              <a:rPr lang="en-GB" dirty="0"/>
              <a:t>, SiO</a:t>
            </a:r>
            <a:r>
              <a:rPr lang="en-GB" baseline="-25000" dirty="0"/>
              <a:t>2</a:t>
            </a:r>
            <a:r>
              <a:rPr lang="en-GB" dirty="0"/>
              <a:t>, Fe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3</a:t>
            </a:r>
            <a:r>
              <a:rPr lang="en-GB" dirty="0"/>
              <a:t>, Al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3</a:t>
            </a:r>
            <a:r>
              <a:rPr lang="en-GB" dirty="0"/>
              <a:t> and SO</a:t>
            </a:r>
            <a:r>
              <a:rPr lang="en-GB" baseline="-25000" dirty="0"/>
              <a:t>3</a:t>
            </a:r>
            <a:r>
              <a:rPr lang="en-GB" dirty="0"/>
              <a:t> are needed according to Bogue calculation and desired cement phase composition (</a:t>
            </a:r>
            <a:r>
              <a:rPr lang="en-GB" dirty="0" err="1"/>
              <a:t>ye’elimite</a:t>
            </a:r>
            <a:r>
              <a:rPr lang="en-GB" dirty="0"/>
              <a:t>, </a:t>
            </a:r>
            <a:r>
              <a:rPr lang="en-GB" dirty="0" err="1"/>
              <a:t>belite</a:t>
            </a:r>
            <a:r>
              <a:rPr lang="en-GB" dirty="0"/>
              <a:t>, ferrite</a:t>
            </a:r>
            <a:r>
              <a:rPr lang="en-GB" dirty="0" smtClean="0"/>
              <a:t>) </a:t>
            </a:r>
            <a:endParaRPr lang="en-GB" dirty="0" smtClean="0"/>
          </a:p>
          <a:p>
            <a:r>
              <a:rPr lang="en-GB" dirty="0" smtClean="0"/>
              <a:t>Ni-slag </a:t>
            </a:r>
            <a:r>
              <a:rPr lang="en-GB" dirty="0"/>
              <a:t>can be utilized up to 17% (of cement </a:t>
            </a:r>
            <a:r>
              <a:rPr lang="en-GB" dirty="0" err="1"/>
              <a:t>wt</a:t>
            </a:r>
            <a:r>
              <a:rPr lang="en-GB" dirty="0"/>
              <a:t>%) to replace virgin raw material chemicals if cement ferrite content is 10% </a:t>
            </a:r>
            <a:endParaRPr lang="en-GB" dirty="0" smtClean="0"/>
          </a:p>
          <a:p>
            <a:r>
              <a:rPr lang="en-GB" dirty="0" smtClean="0"/>
              <a:t>Nickel </a:t>
            </a:r>
            <a:r>
              <a:rPr lang="en-GB" dirty="0"/>
              <a:t>slag contains other minor components which decrease the mechanical properties of the mortars when compared to reference (100% virgin chemicals</a:t>
            </a:r>
            <a:r>
              <a:rPr lang="en-GB" dirty="0" smtClean="0"/>
              <a:t>)</a:t>
            </a:r>
            <a:endParaRPr lang="en-GB" dirty="0" smtClean="0"/>
          </a:p>
          <a:p>
            <a:r>
              <a:rPr lang="en-GB" dirty="0" smtClean="0"/>
              <a:t>However </a:t>
            </a:r>
            <a:r>
              <a:rPr lang="en-GB" dirty="0"/>
              <a:t>eco-CSAB cement can be utilized in lower strength applications like earth </a:t>
            </a:r>
            <a:r>
              <a:rPr lang="en-GB" dirty="0" smtClean="0"/>
              <a:t>construction</a:t>
            </a:r>
            <a:endParaRPr lang="fi-FI" dirty="0"/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565" y="4238628"/>
            <a:ext cx="2440869" cy="1769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4228871"/>
            <a:ext cx="2182410" cy="182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Valorisation </a:t>
            </a:r>
            <a:r>
              <a:rPr lang="en-US" dirty="0" smtClean="0"/>
              <a:t>study, </a:t>
            </a:r>
            <a:r>
              <a:rPr lang="en-US" dirty="0" err="1" smtClean="0"/>
              <a:t>Geodesign</a:t>
            </a:r>
            <a:r>
              <a:rPr lang="en-US" dirty="0" smtClean="0"/>
              <a:t> 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B80A-253B-4F25-BA8B-898580A764F6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11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sp>
        <p:nvSpPr>
          <p:cNvPr id="26" name="Text Placeholder 3"/>
          <p:cNvSpPr txBox="1">
            <a:spLocks/>
          </p:cNvSpPr>
          <p:nvPr/>
        </p:nvSpPr>
        <p:spPr>
          <a:xfrm>
            <a:off x="457200" y="901700"/>
            <a:ext cx="8507288" cy="335284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Within </a:t>
            </a:r>
            <a:r>
              <a:rPr lang="en-US" dirty="0"/>
              <a:t>the </a:t>
            </a:r>
            <a:r>
              <a:rPr lang="en-US" dirty="0" err="1"/>
              <a:t>Geodesign</a:t>
            </a:r>
            <a:r>
              <a:rPr lang="en-US" dirty="0"/>
              <a:t>-project, high-strength alkali-activated concretes have been obtained with </a:t>
            </a:r>
            <a:r>
              <a:rPr lang="en-US" dirty="0" smtClean="0"/>
              <a:t>nickel </a:t>
            </a:r>
            <a:r>
              <a:rPr lang="en-US" dirty="0"/>
              <a:t>slag 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art </a:t>
            </a:r>
            <a:r>
              <a:rPr lang="en-US" dirty="0"/>
              <a:t>of the slag was milled and the rest was original </a:t>
            </a:r>
            <a:r>
              <a:rPr lang="en-US" dirty="0" smtClean="0"/>
              <a:t>granule</a:t>
            </a:r>
          </a:p>
          <a:p>
            <a:r>
              <a:rPr lang="en-US" dirty="0" smtClean="0"/>
              <a:t>Particle </a:t>
            </a:r>
            <a:r>
              <a:rPr lang="en-US" dirty="0"/>
              <a:t>size optimization software (EMMA  </a:t>
            </a:r>
            <a:r>
              <a:rPr lang="en-US" dirty="0" err="1"/>
              <a:t>Elkem</a:t>
            </a:r>
            <a:r>
              <a:rPr lang="en-US" dirty="0"/>
              <a:t>) provided good workability despite the low alkali activator (a mix of </a:t>
            </a:r>
            <a:r>
              <a:rPr lang="en-US" dirty="0" err="1"/>
              <a:t>NaOH</a:t>
            </a:r>
            <a:r>
              <a:rPr lang="en-US" dirty="0"/>
              <a:t> and Na-silicate) to binder ratio (0.10-0.15</a:t>
            </a:r>
            <a:r>
              <a:rPr lang="en-US" dirty="0" smtClean="0"/>
              <a:t>) </a:t>
            </a:r>
          </a:p>
          <a:p>
            <a:r>
              <a:rPr lang="en-US" dirty="0" smtClean="0"/>
              <a:t>The </a:t>
            </a:r>
            <a:r>
              <a:rPr lang="en-US" dirty="0"/>
              <a:t>low amount of alkali activator used decreases the environmental impact and costs caused by the alkali </a:t>
            </a:r>
            <a:r>
              <a:rPr lang="en-US" dirty="0" smtClean="0"/>
              <a:t>activator</a:t>
            </a:r>
            <a:endParaRPr lang="en-US" dirty="0"/>
          </a:p>
          <a:p>
            <a:r>
              <a:rPr lang="en-US" dirty="0"/>
              <a:t>The high specific gravity of the </a:t>
            </a:r>
            <a:r>
              <a:rPr lang="en-US" dirty="0" err="1"/>
              <a:t>fayalite</a:t>
            </a:r>
            <a:r>
              <a:rPr lang="en-US" dirty="0"/>
              <a:t> slag (3500-3900 kg/m3) increases the density </a:t>
            </a:r>
            <a:r>
              <a:rPr lang="en-US" dirty="0" smtClean="0"/>
              <a:t>of </a:t>
            </a:r>
            <a:r>
              <a:rPr lang="en-US" dirty="0"/>
              <a:t>the alkali-activated concrete (~3000 kg/m3) </a:t>
            </a:r>
            <a:endParaRPr lang="en-US" dirty="0" smtClean="0"/>
          </a:p>
          <a:p>
            <a:r>
              <a:rPr lang="en-US" dirty="0" smtClean="0"/>
              <a:t>Pilot-scale </a:t>
            </a:r>
            <a:r>
              <a:rPr lang="en-US" dirty="0"/>
              <a:t>tests have proven the possibility to up-scale the process, so alkali activation is seen as a potential valorisation solution for nickel slag </a:t>
            </a:r>
            <a:endParaRPr lang="fi-FI" dirty="0"/>
          </a:p>
          <a:p>
            <a:endParaRPr lang="en-US" dirty="0" smtClean="0"/>
          </a:p>
        </p:txBody>
      </p:sp>
      <p:pic>
        <p:nvPicPr>
          <p:cNvPr id="30" name="Picture 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68" y="4005064"/>
            <a:ext cx="3064136" cy="1918645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51520" y="5888890"/>
            <a:ext cx="68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Figure: Compressive </a:t>
            </a:r>
            <a:r>
              <a:rPr lang="en-GB" sz="1100" b="1" dirty="0">
                <a:latin typeface="Calibri" panose="020F0502020204030204" pitchFamily="34" charset="0"/>
                <a:ea typeface="Times New Roman" panose="02020603050405020304" pitchFamily="18" charset="0"/>
              </a:rPr>
              <a:t>strength of alkali-activated nickel slag mortars using different alkali activators (a mix of </a:t>
            </a:r>
            <a:r>
              <a:rPr lang="en-GB" sz="11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NaOH</a:t>
            </a:r>
            <a:r>
              <a:rPr lang="en-GB" sz="1100" b="1" dirty="0">
                <a:latin typeface="Calibri" panose="020F0502020204030204" pitchFamily="34" charset="0"/>
                <a:ea typeface="Times New Roman" panose="02020603050405020304" pitchFamily="18" charset="0"/>
              </a:rPr>
              <a:t> and Na-silicate</a:t>
            </a:r>
            <a:r>
              <a:rPr lang="en-GB" sz="11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fi-FI" sz="11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4005064"/>
            <a:ext cx="2520280" cy="187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4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Geopolymer</a:t>
            </a:r>
            <a:r>
              <a:rPr lang="en-US" dirty="0" smtClean="0"/>
              <a:t> piloting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B80A-253B-4F25-BA8B-898580A764F6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12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457200" y="1012263"/>
            <a:ext cx="7931224" cy="16966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Ni-slag: </a:t>
            </a:r>
            <a:r>
              <a:rPr lang="en-US" dirty="0"/>
              <a:t>O</a:t>
            </a:r>
            <a:r>
              <a:rPr lang="en-US" dirty="0" smtClean="0"/>
              <a:t>riginal and ground for 2 size fractions</a:t>
            </a:r>
          </a:p>
          <a:p>
            <a:r>
              <a:rPr lang="en-US" dirty="0" smtClean="0"/>
              <a:t>Water</a:t>
            </a:r>
          </a:p>
          <a:p>
            <a:r>
              <a:rPr lang="en-US" dirty="0" smtClean="0"/>
              <a:t>Alkali-activator (</a:t>
            </a:r>
            <a:r>
              <a:rPr lang="en-US" dirty="0" err="1" smtClean="0"/>
              <a:t>NaOH</a:t>
            </a:r>
            <a:r>
              <a:rPr lang="en-US" dirty="0" smtClean="0"/>
              <a:t>-based)</a:t>
            </a:r>
          </a:p>
          <a:p>
            <a:r>
              <a:rPr lang="en-US" dirty="0" smtClean="0"/>
              <a:t>PVA fibers</a:t>
            </a:r>
          </a:p>
          <a:p>
            <a:r>
              <a:rPr lang="en-US" dirty="0" err="1" smtClean="0"/>
              <a:t>Mould</a:t>
            </a:r>
            <a:r>
              <a:rPr lang="en-US" dirty="0" smtClean="0"/>
              <a:t> oil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213" y="846138"/>
            <a:ext cx="3592775" cy="2103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26" y="3140968"/>
            <a:ext cx="2811254" cy="25202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000" y="3140968"/>
            <a:ext cx="2625656" cy="33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Casting the </a:t>
            </a:r>
            <a:r>
              <a:rPr lang="en-US" dirty="0" err="1" smtClean="0"/>
              <a:t>geopolymer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B80A-253B-4F25-BA8B-898580A764F6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13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916832"/>
            <a:ext cx="3921790" cy="387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410985"/>
            <a:ext cx="3846211" cy="32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bench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B80A-253B-4F25-BA8B-898580A764F6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14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680" y="2246568"/>
            <a:ext cx="4079136" cy="3170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0190"/>
            <a:ext cx="5037758" cy="37366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7200" y="5580691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Photo: Christa </a:t>
            </a:r>
            <a:r>
              <a:rPr lang="en-US" b="1" dirty="0" err="1" smtClean="0"/>
              <a:t>Haataja</a:t>
            </a:r>
            <a:r>
              <a:rPr lang="en-US" b="1" dirty="0" smtClean="0"/>
              <a:t>, University of Lapland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94552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B80A-253B-4F25-BA8B-898580A764F6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15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457200" y="1012263"/>
            <a:ext cx="8507288" cy="335284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Results shown that nickel slag can be utilized as a raw material for alkali activated concrete (</a:t>
            </a:r>
            <a:r>
              <a:rPr lang="en-GB" dirty="0" err="1"/>
              <a:t>geopolymer</a:t>
            </a:r>
            <a:r>
              <a:rPr lang="en-GB" dirty="0"/>
              <a:t>) and </a:t>
            </a:r>
            <a:r>
              <a:rPr lang="en-GB" dirty="0" smtClean="0"/>
              <a:t>CSAB-cement</a:t>
            </a:r>
          </a:p>
          <a:p>
            <a:r>
              <a:rPr lang="en-GB" dirty="0" smtClean="0"/>
              <a:t>According </a:t>
            </a:r>
            <a:r>
              <a:rPr lang="en-GB" dirty="0"/>
              <a:t>to the results, high compressive strength </a:t>
            </a:r>
            <a:r>
              <a:rPr lang="en-GB" dirty="0" err="1"/>
              <a:t>geopolymers</a:t>
            </a:r>
            <a:r>
              <a:rPr lang="en-GB" dirty="0"/>
              <a:t> can be made using nickel slag, optimal alkali activator and optimized particle size </a:t>
            </a:r>
            <a:r>
              <a:rPr lang="en-GB" dirty="0" smtClean="0"/>
              <a:t>distribution</a:t>
            </a:r>
          </a:p>
          <a:p>
            <a:r>
              <a:rPr lang="en-GB" dirty="0" smtClean="0"/>
              <a:t>Despite </a:t>
            </a:r>
            <a:r>
              <a:rPr lang="en-GB" dirty="0"/>
              <a:t>of many projects there are not yet utilization for copper </a:t>
            </a:r>
            <a:r>
              <a:rPr lang="en-GB" dirty="0" smtClean="0"/>
              <a:t>slag</a:t>
            </a:r>
          </a:p>
          <a:p>
            <a:r>
              <a:rPr lang="en-US" dirty="0" smtClean="0"/>
              <a:t>Boliden </a:t>
            </a:r>
            <a:r>
              <a:rPr lang="en-US" dirty="0"/>
              <a:t>Harjavalta has benefited from University collaboration related to slag </a:t>
            </a:r>
            <a:r>
              <a:rPr lang="en-US" dirty="0" smtClean="0"/>
              <a:t>valorisation</a:t>
            </a:r>
          </a:p>
          <a:p>
            <a:r>
              <a:rPr lang="en-US" dirty="0" smtClean="0"/>
              <a:t>Company </a:t>
            </a:r>
            <a:r>
              <a:rPr lang="en-US" dirty="0"/>
              <a:t>is open to new slag valorisation initiates and proposals from research institutes and from other </a:t>
            </a:r>
            <a:r>
              <a:rPr lang="en-US" dirty="0" smtClean="0"/>
              <a:t>companies </a:t>
            </a:r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284984"/>
            <a:ext cx="4834800" cy="325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07" y="283448"/>
            <a:ext cx="8229600" cy="1143000"/>
          </a:xfrm>
        </p:spPr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Acknowledgements </a:t>
            </a:r>
            <a:r>
              <a:rPr lang="fi-FI" dirty="0">
                <a:latin typeface="Calibri" panose="020F0502020204030204" pitchFamily="34" charset="0"/>
              </a:rPr>
              <a:t/>
            </a:r>
            <a:br>
              <a:rPr lang="fi-FI" dirty="0">
                <a:latin typeface="Calibri" panose="020F0502020204030204" pitchFamily="34" charset="0"/>
              </a:rPr>
            </a:b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B80A-253B-4F25-BA8B-898580A764F6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16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sp>
        <p:nvSpPr>
          <p:cNvPr id="6" name="Rectangle 5"/>
          <p:cNvSpPr/>
          <p:nvPr/>
        </p:nvSpPr>
        <p:spPr>
          <a:xfrm>
            <a:off x="1619672" y="1520296"/>
            <a:ext cx="3207711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Bef>
                <a:spcPts val="1800"/>
              </a:spcBef>
              <a:spcAft>
                <a:spcPts val="600"/>
              </a:spcAft>
            </a:pPr>
            <a:endParaRPr lang="fi-FI" sz="2400" b="1" dirty="0">
              <a:latin typeface="Calibri" panose="020F0502020204030204" pitchFamily="34" charset="0"/>
            </a:endParaRPr>
          </a:p>
          <a:p>
            <a:pPr algn="just">
              <a:lnSpc>
                <a:spcPts val="1600"/>
              </a:lnSpc>
              <a:spcAft>
                <a:spcPts val="0"/>
              </a:spcAft>
            </a:pPr>
            <a:r>
              <a:rPr lang="en-GB" sz="20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Geodesign</a:t>
            </a:r>
            <a:r>
              <a:rPr lang="en-GB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-project </a:t>
            </a:r>
            <a:r>
              <a:rPr lang="en-GB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i-FI" sz="20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19748" y="1315112"/>
            <a:ext cx="260050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Bef>
                <a:spcPts val="1800"/>
              </a:spcBef>
              <a:spcAft>
                <a:spcPts val="600"/>
              </a:spcAft>
            </a:pPr>
            <a:endParaRPr lang="fi-FI" sz="2400" b="1" dirty="0">
              <a:latin typeface="Calibri" panose="020F0502020204030204" pitchFamily="34" charset="0"/>
            </a:endParaRPr>
          </a:p>
          <a:p>
            <a:pPr algn="just">
              <a:lnSpc>
                <a:spcPts val="1600"/>
              </a:lnSpc>
              <a:spcAft>
                <a:spcPts val="0"/>
              </a:spcAft>
            </a:pP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i-FI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Aft>
                <a:spcPts val="0"/>
              </a:spcAft>
            </a:pPr>
            <a:r>
              <a:rPr lang="en-GB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CECIRE-project</a:t>
            </a:r>
            <a:endParaRPr lang="fi-FI" sz="20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33" y="2204864"/>
            <a:ext cx="7727851" cy="29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1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Thank you!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B80A-253B-4F25-BA8B-898580A764F6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17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sp>
        <p:nvSpPr>
          <p:cNvPr id="7" name="TextBox 6"/>
          <p:cNvSpPr txBox="1"/>
          <p:nvPr/>
        </p:nvSpPr>
        <p:spPr>
          <a:xfrm>
            <a:off x="489248" y="3534749"/>
            <a:ext cx="194957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University of Oulu:</a:t>
            </a:r>
          </a:p>
          <a:p>
            <a:endParaRPr lang="en-US" sz="1400" dirty="0" smtClean="0"/>
          </a:p>
          <a:p>
            <a:r>
              <a:rPr lang="en-US" sz="1400" dirty="0" smtClean="0"/>
              <a:t>Juho Yliniemi</a:t>
            </a:r>
          </a:p>
          <a:p>
            <a:r>
              <a:rPr lang="en-US" sz="1400" dirty="0" smtClean="0"/>
              <a:t>juho.yliniemi@oulu.fi</a:t>
            </a:r>
          </a:p>
          <a:p>
            <a:endParaRPr lang="en-US" sz="1400" dirty="0" smtClean="0"/>
          </a:p>
          <a:p>
            <a:r>
              <a:rPr lang="en-US" sz="1400" dirty="0" smtClean="0"/>
              <a:t>Katja Ohenoja</a:t>
            </a:r>
          </a:p>
          <a:p>
            <a:r>
              <a:rPr lang="en-US" sz="1400" dirty="0" smtClean="0"/>
              <a:t>katja.ohenjoja@oulu.fi</a:t>
            </a:r>
          </a:p>
          <a:p>
            <a:endParaRPr lang="en-US" sz="1400" dirty="0" smtClean="0"/>
          </a:p>
          <a:p>
            <a:r>
              <a:rPr lang="en-US" sz="1400" dirty="0" smtClean="0"/>
              <a:t>Visa </a:t>
            </a:r>
            <a:r>
              <a:rPr lang="en-US" sz="1400" dirty="0" err="1" smtClean="0"/>
              <a:t>isteri</a:t>
            </a:r>
            <a:endParaRPr lang="en-US" sz="1400" dirty="0" smtClean="0"/>
          </a:p>
          <a:p>
            <a:r>
              <a:rPr lang="en-US" sz="1400" dirty="0" smtClean="0"/>
              <a:t>visa.isteri@oulu.fi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49" y="125902"/>
            <a:ext cx="2463528" cy="3340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933" y="3534749"/>
            <a:ext cx="2357117" cy="25139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248" y="1749284"/>
            <a:ext cx="20890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Visa Saari</a:t>
            </a:r>
          </a:p>
          <a:p>
            <a:r>
              <a:rPr lang="en-US" sz="1400" dirty="0" smtClean="0"/>
              <a:t>visa.saari@boliden.com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864" y="3284984"/>
            <a:ext cx="2386272" cy="30135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9248" y="2494449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Petri Latostenmaa</a:t>
            </a:r>
            <a:endParaRPr lang="en-US" sz="2000" dirty="0"/>
          </a:p>
          <a:p>
            <a:r>
              <a:rPr lang="en-US" sz="1400" dirty="0" smtClean="0"/>
              <a:t>Petri.Latostenmaa@boliden.com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84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Boliden company</a:t>
            </a:r>
          </a:p>
          <a:p>
            <a:r>
              <a:rPr lang="en-US" dirty="0" smtClean="0"/>
              <a:t>Boliden Harjavalta</a:t>
            </a:r>
          </a:p>
          <a:p>
            <a:r>
              <a:rPr lang="en-US" dirty="0" smtClean="0"/>
              <a:t>Properties and </a:t>
            </a:r>
            <a:r>
              <a:rPr lang="en-US" dirty="0" err="1" smtClean="0"/>
              <a:t>utilisation</a:t>
            </a:r>
            <a:r>
              <a:rPr lang="en-US" dirty="0" smtClean="0"/>
              <a:t> of our Cu and Ni slag</a:t>
            </a:r>
            <a:r>
              <a:rPr lang="fi-FI" dirty="0" smtClean="0"/>
              <a:t>s</a:t>
            </a:r>
          </a:p>
          <a:p>
            <a:r>
              <a:rPr lang="en-US" dirty="0" smtClean="0"/>
              <a:t>Slag valorisation studies and results</a:t>
            </a:r>
          </a:p>
          <a:p>
            <a:r>
              <a:rPr lang="en-US" dirty="0" smtClean="0"/>
              <a:t>Pilot test of Ni-slag </a:t>
            </a:r>
            <a:r>
              <a:rPr lang="en-US" dirty="0" err="1" smtClean="0"/>
              <a:t>geopolymerisation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B345-4199-4085-8C85-206F5EC6BFC8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2</a:t>
            </a:fld>
            <a:endParaRPr lang="fi-FI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3068960"/>
            <a:ext cx="4062029" cy="29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8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Boliden in </a:t>
            </a:r>
            <a:r>
              <a:rPr lang="fi-FI" dirty="0" smtClean="0"/>
              <a:t>a </a:t>
            </a:r>
            <a:r>
              <a:rPr lang="en-GB" dirty="0" smtClean="0"/>
              <a:t>nutshell</a:t>
            </a: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type="body" sz="quarter" idx="19"/>
          </p:nvPr>
        </p:nvSpPr>
        <p:spPr>
          <a:xfrm>
            <a:off x="507025" y="1387902"/>
            <a:ext cx="4042610" cy="3609474"/>
          </a:xfrm>
        </p:spPr>
        <p:txBody>
          <a:bodyPr/>
          <a:lstStyle/>
          <a:p>
            <a:r>
              <a:rPr lang="fi-FI" sz="1800" dirty="0"/>
              <a:t>A </a:t>
            </a:r>
            <a:r>
              <a:rPr lang="en-GB" sz="1800" dirty="0"/>
              <a:t>world-class</a:t>
            </a:r>
            <a:r>
              <a:rPr lang="fi-FI" sz="1800" dirty="0"/>
              <a:t> </a:t>
            </a:r>
            <a:r>
              <a:rPr lang="fi-FI" sz="1800" dirty="0" err="1"/>
              <a:t>mining</a:t>
            </a:r>
            <a:r>
              <a:rPr lang="fi-FI" sz="1800" dirty="0"/>
              <a:t> and </a:t>
            </a:r>
            <a:r>
              <a:rPr lang="fi-FI" sz="1800" dirty="0" err="1"/>
              <a:t>smelting</a:t>
            </a:r>
            <a:r>
              <a:rPr lang="fi-FI" sz="1800" dirty="0"/>
              <a:t> </a:t>
            </a:r>
            <a:r>
              <a:rPr lang="fi-FI" sz="1800" dirty="0" err="1"/>
              <a:t>company</a:t>
            </a:r>
            <a:endParaRPr lang="fi-FI" sz="1800" dirty="0"/>
          </a:p>
          <a:p>
            <a:r>
              <a:rPr lang="fi-FI" sz="1800" dirty="0" err="1"/>
              <a:t>Sweden</a:t>
            </a:r>
            <a:r>
              <a:rPr lang="fi-FI" sz="1800" dirty="0"/>
              <a:t>, Finland, </a:t>
            </a:r>
            <a:r>
              <a:rPr lang="fi-FI" sz="1800" dirty="0" err="1"/>
              <a:t>Norway</a:t>
            </a:r>
            <a:r>
              <a:rPr lang="fi-FI" sz="1800" dirty="0"/>
              <a:t>, </a:t>
            </a:r>
            <a:r>
              <a:rPr lang="fi-FI" sz="1800" dirty="0" err="1"/>
              <a:t>Ireland</a:t>
            </a:r>
            <a:endParaRPr lang="fi-FI" sz="1800" dirty="0"/>
          </a:p>
          <a:p>
            <a:r>
              <a:rPr lang="fi-FI" sz="1800" dirty="0"/>
              <a:t>6 </a:t>
            </a:r>
            <a:r>
              <a:rPr lang="fi-FI" sz="1800" dirty="0" err="1"/>
              <a:t>mining</a:t>
            </a:r>
            <a:r>
              <a:rPr lang="fi-FI" sz="1800" dirty="0"/>
              <a:t> </a:t>
            </a:r>
            <a:r>
              <a:rPr lang="fi-FI" sz="1800" dirty="0" err="1"/>
              <a:t>areas</a:t>
            </a:r>
            <a:r>
              <a:rPr lang="fi-FI" sz="1800" dirty="0"/>
              <a:t>, 5 </a:t>
            </a:r>
            <a:r>
              <a:rPr lang="fi-FI" sz="1800" dirty="0" err="1"/>
              <a:t>smelters</a:t>
            </a:r>
            <a:endParaRPr lang="fi-FI" sz="1800" dirty="0"/>
          </a:p>
          <a:p>
            <a:r>
              <a:rPr lang="en-US" sz="1800" dirty="0"/>
              <a:t>Products include copper, zinc, nickel, lead, gold and silver</a:t>
            </a:r>
          </a:p>
          <a:p>
            <a:r>
              <a:rPr lang="fi-FI" sz="1800" dirty="0" err="1" smtClean="0"/>
              <a:t>Number</a:t>
            </a:r>
            <a:r>
              <a:rPr lang="fi-FI" sz="1800" dirty="0" smtClean="0"/>
              <a:t> </a:t>
            </a:r>
            <a:r>
              <a:rPr lang="fi-FI" sz="1800" dirty="0"/>
              <a:t>of </a:t>
            </a:r>
            <a:r>
              <a:rPr lang="fi-FI" sz="1800" dirty="0" err="1"/>
              <a:t>personnel</a:t>
            </a:r>
            <a:r>
              <a:rPr lang="fi-FI" sz="1800" dirty="0"/>
              <a:t> 5 </a:t>
            </a:r>
            <a:r>
              <a:rPr lang="fi-FI" sz="1800" dirty="0" smtClean="0"/>
              <a:t>700</a:t>
            </a:r>
            <a:r>
              <a:rPr lang="fi-FI" sz="1800" dirty="0"/>
              <a:t>, </a:t>
            </a:r>
            <a:r>
              <a:rPr lang="fi-FI" sz="1800" dirty="0" smtClean="0"/>
              <a:t/>
            </a:r>
            <a:br>
              <a:rPr lang="fi-FI" sz="1800" dirty="0" smtClean="0"/>
            </a:br>
            <a:r>
              <a:rPr lang="fi-FI" sz="1800" dirty="0" smtClean="0"/>
              <a:t>of </a:t>
            </a:r>
            <a:r>
              <a:rPr lang="fi-FI" sz="1800" dirty="0" err="1"/>
              <a:t>which</a:t>
            </a:r>
            <a:r>
              <a:rPr lang="fi-FI" sz="1800" dirty="0"/>
              <a:t> in Finland 1 500</a:t>
            </a:r>
          </a:p>
          <a:p>
            <a:r>
              <a:rPr lang="fi-FI" sz="1800" dirty="0" err="1" smtClean="0"/>
              <a:t>Turnover</a:t>
            </a:r>
            <a:r>
              <a:rPr lang="fi-FI" sz="1800" dirty="0" smtClean="0"/>
              <a:t> 52,5 </a:t>
            </a:r>
            <a:r>
              <a:rPr lang="fi-FI" sz="1800" dirty="0" err="1" smtClean="0"/>
              <a:t>bn</a:t>
            </a:r>
            <a:r>
              <a:rPr lang="fi-FI" sz="1800" dirty="0" smtClean="0"/>
              <a:t> SEK</a:t>
            </a:r>
            <a:endParaRPr lang="fi-FI" sz="1800" dirty="0"/>
          </a:p>
          <a:p>
            <a:pPr marL="0" lvl="0" indent="0">
              <a:buNone/>
            </a:pPr>
            <a:endParaRPr lang="fi-FI" dirty="0" smtClean="0"/>
          </a:p>
        </p:txBody>
      </p:sp>
      <p:sp>
        <p:nvSpPr>
          <p:cNvPr id="8194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DC4F14E-AAD5-4ECF-A5CC-46687FDFBD83}" type="datetime1">
              <a:rPr lang="fi-FI" smtClean="0"/>
              <a:t>02.04.2019</a:t>
            </a:fld>
            <a:endParaRPr lang="fi-FI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74A034B-2E09-4362-A090-7B319F87452B}" type="slidenum">
              <a:rPr lang="fi-FI" smtClean="0"/>
              <a:pPr/>
              <a:t>3</a:t>
            </a:fld>
            <a:endParaRPr lang="fi-FI" smtClean="0"/>
          </a:p>
        </p:txBody>
      </p:sp>
      <p:sp>
        <p:nvSpPr>
          <p:cNvPr id="8195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i-FI" smtClean="0"/>
              <a:t>Boliden Harjavalta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24744"/>
            <a:ext cx="3097114" cy="42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D31E-AAA4-4500-A54F-CBD621332574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4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pic>
        <p:nvPicPr>
          <p:cNvPr id="6" name="Bildobjekt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8"/>
          <a:stretch>
            <a:fillRect/>
          </a:stretch>
        </p:blipFill>
        <p:spPr bwMode="auto">
          <a:xfrm>
            <a:off x="1899642" y="332656"/>
            <a:ext cx="9009062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13" y="3542954"/>
            <a:ext cx="17049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71600" y="3933056"/>
            <a:ext cx="1656184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988731" y="3913313"/>
            <a:ext cx="1062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 smtClean="0"/>
              <a:t>Mine</a:t>
            </a:r>
            <a:endParaRPr lang="fi-FI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985620" y="4207098"/>
            <a:ext cx="1062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 smtClean="0"/>
              <a:t>Smelter</a:t>
            </a:r>
            <a:endParaRPr lang="fi-FI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02323" y="4514875"/>
            <a:ext cx="1151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 smtClean="0"/>
              <a:t>Head</a:t>
            </a:r>
            <a:r>
              <a:rPr lang="fi-FI" sz="1400" dirty="0" smtClean="0"/>
              <a:t> Office</a:t>
            </a:r>
            <a:endParaRPr lang="fi-FI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2" y="999746"/>
            <a:ext cx="44146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altLang="sv-SE" b="1" dirty="0" err="1" smtClean="0"/>
              <a:t>Operations</a:t>
            </a:r>
            <a:r>
              <a:rPr lang="fi-FI" altLang="sv-SE" b="1" dirty="0" smtClean="0"/>
              <a:t> in Finland:</a:t>
            </a:r>
            <a:endParaRPr lang="fi-FI" altLang="sv-SE" b="1" dirty="0"/>
          </a:p>
          <a:p>
            <a:endParaRPr lang="fi-FI" altLang="sv-SE" b="1" dirty="0"/>
          </a:p>
          <a:p>
            <a:r>
              <a:rPr lang="fi-FI" dirty="0" err="1" smtClean="0"/>
              <a:t>Smelters</a:t>
            </a:r>
            <a:r>
              <a:rPr lang="fi-FI" dirty="0" smtClean="0"/>
              <a:t>:</a:t>
            </a:r>
            <a:endParaRPr lang="fi-FI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i-FI" dirty="0"/>
              <a:t>Harjavalta </a:t>
            </a:r>
            <a:r>
              <a:rPr lang="fi-FI" dirty="0" smtClean="0"/>
              <a:t>(</a:t>
            </a:r>
            <a:r>
              <a:rPr lang="fi-FI" dirty="0" err="1" smtClean="0"/>
              <a:t>copper</a:t>
            </a:r>
            <a:r>
              <a:rPr lang="fi-FI" dirty="0" smtClean="0"/>
              <a:t> and </a:t>
            </a:r>
            <a:r>
              <a:rPr lang="fi-FI" dirty="0" err="1" smtClean="0"/>
              <a:t>nickel</a:t>
            </a:r>
            <a:r>
              <a:rPr lang="fi-FI" dirty="0" smtClean="0"/>
              <a:t>)</a:t>
            </a:r>
            <a:endParaRPr lang="fi-FI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i-FI" dirty="0"/>
              <a:t>Kokkola </a:t>
            </a:r>
            <a:r>
              <a:rPr lang="fi-FI" dirty="0" smtClean="0"/>
              <a:t>(</a:t>
            </a:r>
            <a:r>
              <a:rPr lang="fi-FI" dirty="0" err="1" smtClean="0"/>
              <a:t>zinc</a:t>
            </a:r>
            <a:r>
              <a:rPr lang="fi-FI" dirty="0" smtClean="0"/>
              <a:t>)</a:t>
            </a:r>
            <a:endParaRPr lang="fi-FI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i-FI" dirty="0"/>
          </a:p>
          <a:p>
            <a:r>
              <a:rPr lang="fi-FI" altLang="sv-SE" dirty="0" err="1" smtClean="0"/>
              <a:t>Mines</a:t>
            </a:r>
            <a:r>
              <a:rPr lang="fi-FI" altLang="sv-SE" dirty="0" smtClean="0"/>
              <a:t>:</a:t>
            </a:r>
            <a:endParaRPr lang="fi-FI" altLang="sv-S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i-FI" altLang="sv-SE" dirty="0"/>
              <a:t>Kylylahti </a:t>
            </a:r>
            <a:r>
              <a:rPr lang="fi-FI" altLang="sv-SE" dirty="0" smtClean="0"/>
              <a:t>(</a:t>
            </a:r>
            <a:r>
              <a:rPr lang="fi-FI" altLang="sv-SE" dirty="0" err="1" smtClean="0"/>
              <a:t>copper</a:t>
            </a:r>
            <a:r>
              <a:rPr lang="fi-FI" altLang="sv-SE" dirty="0" smtClean="0"/>
              <a:t>, </a:t>
            </a:r>
            <a:r>
              <a:rPr lang="fi-FI" altLang="sv-SE" dirty="0" err="1" smtClean="0"/>
              <a:t>zinc</a:t>
            </a:r>
            <a:r>
              <a:rPr lang="fi-FI" altLang="sv-SE" dirty="0" smtClean="0"/>
              <a:t>, gold and </a:t>
            </a:r>
            <a:r>
              <a:rPr lang="fi-FI" altLang="sv-SE" dirty="0" err="1" smtClean="0"/>
              <a:t>silver</a:t>
            </a:r>
            <a:r>
              <a:rPr lang="fi-FI" altLang="sv-SE" dirty="0" smtClean="0"/>
              <a:t>)</a:t>
            </a:r>
            <a:endParaRPr lang="fi-FI" altLang="sv-SE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i-FI" altLang="sv-SE" dirty="0" err="1"/>
              <a:t>Kevitsa</a:t>
            </a:r>
            <a:r>
              <a:rPr lang="fi-FI" altLang="sv-SE" dirty="0"/>
              <a:t> </a:t>
            </a:r>
            <a:r>
              <a:rPr lang="fi-FI" altLang="sv-SE" dirty="0" smtClean="0"/>
              <a:t>(</a:t>
            </a:r>
            <a:r>
              <a:rPr lang="fi-FI" altLang="sv-SE" dirty="0" err="1" smtClean="0"/>
              <a:t>nickel</a:t>
            </a:r>
            <a:r>
              <a:rPr lang="fi-FI" altLang="sv-SE" dirty="0" smtClean="0"/>
              <a:t>, </a:t>
            </a:r>
            <a:r>
              <a:rPr lang="fi-FI" altLang="sv-SE" dirty="0" err="1" smtClean="0"/>
              <a:t>copper</a:t>
            </a:r>
            <a:r>
              <a:rPr lang="fi-FI" altLang="sv-SE" dirty="0" smtClean="0"/>
              <a:t>, gold </a:t>
            </a:r>
            <a:r>
              <a:rPr lang="fi-FI" altLang="sv-SE" dirty="0"/>
              <a:t>and </a:t>
            </a:r>
            <a:r>
              <a:rPr lang="fi-FI" altLang="sv-SE" dirty="0" err="1"/>
              <a:t>platinum</a:t>
            </a:r>
            <a:r>
              <a:rPr lang="fi-FI" altLang="sv-SE" dirty="0"/>
              <a:t> </a:t>
            </a:r>
            <a:r>
              <a:rPr lang="fi-FI" altLang="sv-SE" dirty="0" err="1"/>
              <a:t>group</a:t>
            </a:r>
            <a:r>
              <a:rPr lang="fi-FI" altLang="sv-SE" dirty="0"/>
              <a:t> </a:t>
            </a:r>
            <a:r>
              <a:rPr lang="fi-FI" altLang="sv-SE" dirty="0" err="1"/>
              <a:t>metals</a:t>
            </a:r>
            <a:r>
              <a:rPr lang="fi-FI" altLang="sv-SE" dirty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/>
          <a:lstStyle/>
          <a:p>
            <a:r>
              <a:rPr lang="fi-FI" dirty="0" err="1" smtClean="0"/>
              <a:t>Integrated</a:t>
            </a:r>
            <a:r>
              <a:rPr lang="fi-FI" dirty="0" smtClean="0"/>
              <a:t> </a:t>
            </a:r>
            <a:r>
              <a:rPr lang="fi-FI" dirty="0" err="1" smtClean="0"/>
              <a:t>mining</a:t>
            </a:r>
            <a:r>
              <a:rPr lang="fi-FI" dirty="0" smtClean="0"/>
              <a:t> and </a:t>
            </a:r>
            <a:r>
              <a:rPr lang="fi-FI" dirty="0" err="1" smtClean="0"/>
              <a:t>smelting</a:t>
            </a:r>
            <a:r>
              <a:rPr lang="fi-FI" dirty="0" smtClean="0"/>
              <a:t> </a:t>
            </a:r>
            <a:r>
              <a:rPr lang="fi-FI" dirty="0" err="1" smtClean="0"/>
              <a:t>company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08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3" y="-27384"/>
            <a:ext cx="9180512" cy="688538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C02534A-2C5F-4ABA-B237-E821938B7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795320" cy="1143000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Boliden Harjavalta </a:t>
            </a:r>
            <a:br>
              <a:rPr lang="fi-FI" dirty="0" smtClean="0">
                <a:solidFill>
                  <a:schemeClr val="bg1"/>
                </a:solidFill>
              </a:rPr>
            </a:br>
            <a:r>
              <a:rPr lang="fi-FI" sz="400" dirty="0">
                <a:solidFill>
                  <a:schemeClr val="bg1"/>
                </a:solidFill>
              </a:rPr>
              <a:t/>
            </a:r>
            <a:br>
              <a:rPr lang="fi-FI" sz="400" dirty="0">
                <a:solidFill>
                  <a:schemeClr val="bg1"/>
                </a:solidFill>
              </a:rPr>
            </a:br>
            <a:r>
              <a:rPr lang="fi-FI" sz="2000" dirty="0" err="1" smtClean="0">
                <a:solidFill>
                  <a:schemeClr val="accent6"/>
                </a:solidFill>
              </a:rPr>
              <a:t>Efficient</a:t>
            </a:r>
            <a:r>
              <a:rPr lang="fi-FI" sz="2000" dirty="0" smtClean="0">
                <a:solidFill>
                  <a:schemeClr val="accent6"/>
                </a:solidFill>
              </a:rPr>
              <a:t>, </a:t>
            </a:r>
            <a:r>
              <a:rPr lang="fi-FI" sz="2000" dirty="0" err="1" smtClean="0">
                <a:solidFill>
                  <a:schemeClr val="accent6"/>
                </a:solidFill>
              </a:rPr>
              <a:t>responsible</a:t>
            </a:r>
            <a:r>
              <a:rPr lang="fi-FI" sz="2000" dirty="0" smtClean="0">
                <a:solidFill>
                  <a:schemeClr val="accent6"/>
                </a:solidFill>
              </a:rPr>
              <a:t> and </a:t>
            </a:r>
            <a:r>
              <a:rPr lang="fi-FI" sz="2000" dirty="0" err="1" smtClean="0">
                <a:solidFill>
                  <a:schemeClr val="accent6"/>
                </a:solidFill>
              </a:rPr>
              <a:t>international</a:t>
            </a:r>
            <a:r>
              <a:rPr lang="fi-FI" sz="2000" dirty="0" smtClean="0">
                <a:solidFill>
                  <a:schemeClr val="accent6"/>
                </a:solidFill>
              </a:rPr>
              <a:t> </a:t>
            </a:r>
            <a:r>
              <a:rPr lang="fi-FI" sz="2000" dirty="0" err="1" smtClean="0">
                <a:solidFill>
                  <a:schemeClr val="accent6"/>
                </a:solidFill>
              </a:rPr>
              <a:t>producer</a:t>
            </a:r>
            <a:r>
              <a:rPr lang="fi-FI" sz="2000" dirty="0" smtClean="0">
                <a:solidFill>
                  <a:schemeClr val="accent6"/>
                </a:solidFill>
              </a:rPr>
              <a:t> of </a:t>
            </a:r>
            <a:r>
              <a:rPr lang="fi-FI" sz="2000" dirty="0" err="1" smtClean="0">
                <a:solidFill>
                  <a:schemeClr val="accent6"/>
                </a:solidFill>
              </a:rPr>
              <a:t>copper</a:t>
            </a:r>
            <a:r>
              <a:rPr lang="fi-FI" sz="2000" dirty="0" smtClean="0">
                <a:solidFill>
                  <a:schemeClr val="accent6"/>
                </a:solidFill>
              </a:rPr>
              <a:t> and </a:t>
            </a:r>
            <a:r>
              <a:rPr lang="fi-FI" sz="2000" dirty="0" err="1" smtClean="0">
                <a:solidFill>
                  <a:schemeClr val="accent6"/>
                </a:solidFill>
              </a:rPr>
              <a:t>nickel</a:t>
            </a:r>
            <a:endParaRPr lang="fi-FI" sz="2000" dirty="0">
              <a:solidFill>
                <a:schemeClr val="accent6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596941" y="3284984"/>
            <a:ext cx="1568806" cy="15688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ruta 21"/>
          <p:cNvSpPr txBox="1"/>
          <p:nvPr/>
        </p:nvSpPr>
        <p:spPr>
          <a:xfrm>
            <a:off x="5477621" y="3538412"/>
            <a:ext cx="1837777" cy="145680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fi-FI" sz="1100" dirty="0" err="1" smtClean="0">
                <a:solidFill>
                  <a:schemeClr val="bg1"/>
                </a:solidFill>
              </a:rPr>
              <a:t>Annual</a:t>
            </a:r>
            <a:r>
              <a:rPr lang="fi-FI" sz="1100" dirty="0" smtClean="0">
                <a:solidFill>
                  <a:schemeClr val="bg1"/>
                </a:solidFill>
              </a:rPr>
              <a:t> </a:t>
            </a:r>
            <a:r>
              <a:rPr lang="fi-FI" sz="1100" dirty="0" err="1" smtClean="0">
                <a:solidFill>
                  <a:schemeClr val="bg1"/>
                </a:solidFill>
              </a:rPr>
              <a:t>production</a:t>
            </a:r>
            <a:r>
              <a:rPr lang="fi-FI" sz="1100" dirty="0" smtClean="0">
                <a:solidFill>
                  <a:schemeClr val="bg1"/>
                </a:solidFill>
              </a:rPr>
              <a:t> </a:t>
            </a:r>
            <a:r>
              <a:rPr lang="fi-FI" sz="1100" dirty="0" err="1" smtClean="0">
                <a:solidFill>
                  <a:schemeClr val="bg1"/>
                </a:solidFill>
              </a:rPr>
              <a:t>capacity</a:t>
            </a:r>
            <a:endParaRPr lang="fi-FI" sz="1100" dirty="0">
              <a:solidFill>
                <a:schemeClr val="bg1"/>
              </a:solidFill>
            </a:endParaRPr>
          </a:p>
          <a:p>
            <a:pPr algn="ctr"/>
            <a:r>
              <a:rPr lang="fi-FI" sz="1100" dirty="0" err="1" smtClean="0">
                <a:solidFill>
                  <a:schemeClr val="bg1"/>
                </a:solidFill>
              </a:rPr>
              <a:t>Copper</a:t>
            </a:r>
            <a:r>
              <a:rPr lang="fi-FI" sz="1100" dirty="0" smtClean="0">
                <a:solidFill>
                  <a:schemeClr val="bg1"/>
                </a:solidFill>
              </a:rPr>
              <a:t> cathode:</a:t>
            </a:r>
            <a:r>
              <a:rPr lang="fi-FI" sz="1100" dirty="0">
                <a:solidFill>
                  <a:schemeClr val="bg1"/>
                </a:solidFill>
              </a:rPr>
              <a:t/>
            </a:r>
            <a:br>
              <a:rPr lang="fi-FI" sz="1100" dirty="0">
                <a:solidFill>
                  <a:schemeClr val="bg1"/>
                </a:solidFill>
              </a:rPr>
            </a:br>
            <a:r>
              <a:rPr lang="fi-FI" sz="1400" b="1" dirty="0">
                <a:solidFill>
                  <a:schemeClr val="bg1"/>
                </a:solidFill>
              </a:rPr>
              <a:t>155 000 </a:t>
            </a:r>
            <a:r>
              <a:rPr lang="fi-FI" sz="1400" b="1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fi-FI" sz="1100" dirty="0" err="1" smtClean="0">
                <a:solidFill>
                  <a:schemeClr val="bg1"/>
                </a:solidFill>
              </a:rPr>
              <a:t>Nickel</a:t>
            </a:r>
            <a:r>
              <a:rPr lang="fi-FI" sz="1100" dirty="0" smtClean="0">
                <a:solidFill>
                  <a:schemeClr val="bg1"/>
                </a:solidFill>
              </a:rPr>
              <a:t> </a:t>
            </a:r>
            <a:r>
              <a:rPr lang="fi-FI" sz="1100" dirty="0" err="1" smtClean="0">
                <a:solidFill>
                  <a:schemeClr val="bg1"/>
                </a:solidFill>
              </a:rPr>
              <a:t>matte</a:t>
            </a:r>
            <a:r>
              <a:rPr lang="fi-FI" sz="11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fi-FI" sz="1400" b="1" dirty="0">
                <a:solidFill>
                  <a:schemeClr val="bg1"/>
                </a:solidFill>
              </a:rPr>
              <a:t>6</a:t>
            </a:r>
            <a:r>
              <a:rPr lang="fi-FI" sz="1400" b="1" dirty="0" smtClean="0">
                <a:solidFill>
                  <a:schemeClr val="bg1"/>
                </a:solidFill>
              </a:rPr>
              <a:t>0 </a:t>
            </a:r>
            <a:r>
              <a:rPr lang="fi-FI" sz="1400" b="1" dirty="0">
                <a:solidFill>
                  <a:schemeClr val="bg1"/>
                </a:solidFill>
              </a:rPr>
              <a:t>000 t</a:t>
            </a:r>
          </a:p>
          <a:p>
            <a:pPr algn="ctr">
              <a:buClr>
                <a:srgbClr val="C69000"/>
              </a:buClr>
            </a:pPr>
            <a:endParaRPr lang="sv-SE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914" y="1268760"/>
            <a:ext cx="41989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We produce metals for European industrial customers profitably and with high quality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i-FI" sz="16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1600" dirty="0" err="1" smtClean="0">
                <a:solidFill>
                  <a:schemeClr val="bg1"/>
                </a:solidFill>
              </a:rPr>
              <a:t>Our</a:t>
            </a:r>
            <a:r>
              <a:rPr lang="fi-FI" sz="1600" dirty="0" smtClean="0">
                <a:solidFill>
                  <a:schemeClr val="bg1"/>
                </a:solidFill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</a:rPr>
              <a:t>goal</a:t>
            </a:r>
            <a:r>
              <a:rPr lang="fi-FI" sz="1600" dirty="0" smtClean="0">
                <a:solidFill>
                  <a:schemeClr val="bg1"/>
                </a:solidFill>
              </a:rPr>
              <a:t> is to </a:t>
            </a:r>
            <a:r>
              <a:rPr lang="fi-FI" sz="1600" dirty="0" err="1" smtClean="0">
                <a:solidFill>
                  <a:schemeClr val="bg1"/>
                </a:solidFill>
              </a:rPr>
              <a:t>be</a:t>
            </a:r>
            <a:r>
              <a:rPr lang="fi-FI" sz="1600" dirty="0" smtClean="0">
                <a:solidFill>
                  <a:schemeClr val="bg1"/>
                </a:solidFill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</a:rPr>
              <a:t>the</a:t>
            </a:r>
            <a:r>
              <a:rPr lang="fi-FI" sz="1600" dirty="0" smtClean="0">
                <a:solidFill>
                  <a:schemeClr val="bg1"/>
                </a:solidFill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</a:rPr>
              <a:t>most</a:t>
            </a:r>
            <a:r>
              <a:rPr lang="fi-FI" sz="1600" dirty="0" smtClean="0">
                <a:solidFill>
                  <a:schemeClr val="bg1"/>
                </a:solidFill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</a:rPr>
              <a:t>sustainably</a:t>
            </a:r>
            <a:r>
              <a:rPr lang="fi-FI" sz="1600" dirty="0" smtClean="0">
                <a:solidFill>
                  <a:schemeClr val="bg1"/>
                </a:solidFill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</a:rPr>
              <a:t>progressive</a:t>
            </a:r>
            <a:r>
              <a:rPr lang="fi-FI" sz="1600" dirty="0" smtClean="0">
                <a:solidFill>
                  <a:schemeClr val="bg1"/>
                </a:solidFill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</a:rPr>
              <a:t>metal</a:t>
            </a:r>
            <a:r>
              <a:rPr lang="fi-FI" sz="1600" dirty="0" smtClean="0">
                <a:solidFill>
                  <a:schemeClr val="bg1"/>
                </a:solidFill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</a:rPr>
              <a:t>refiner</a:t>
            </a:r>
            <a:r>
              <a:rPr lang="fi-FI" sz="1600" dirty="0" smtClean="0">
                <a:solidFill>
                  <a:schemeClr val="bg1"/>
                </a:solidFill>
              </a:rPr>
              <a:t>, </a:t>
            </a:r>
            <a:r>
              <a:rPr lang="fi-FI" sz="1600" dirty="0" err="1" smtClean="0">
                <a:solidFill>
                  <a:schemeClr val="bg1"/>
                </a:solidFill>
              </a:rPr>
              <a:t>that</a:t>
            </a:r>
            <a:r>
              <a:rPr lang="fi-FI" sz="1600" dirty="0" smtClean="0">
                <a:solidFill>
                  <a:schemeClr val="bg1"/>
                </a:solidFill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</a:rPr>
              <a:t>takes</a:t>
            </a:r>
            <a:r>
              <a:rPr lang="fi-FI" sz="1600" dirty="0" smtClean="0">
                <a:solidFill>
                  <a:schemeClr val="bg1"/>
                </a:solidFill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</a:rPr>
              <a:t>responsibility</a:t>
            </a:r>
            <a:r>
              <a:rPr lang="fi-FI" sz="1600" dirty="0" smtClean="0">
                <a:solidFill>
                  <a:schemeClr val="bg1"/>
                </a:solidFill>
              </a:rPr>
              <a:t> for </a:t>
            </a:r>
            <a:r>
              <a:rPr lang="fi-FI" sz="1600" dirty="0" err="1" smtClean="0">
                <a:solidFill>
                  <a:schemeClr val="bg1"/>
                </a:solidFill>
              </a:rPr>
              <a:t>people</a:t>
            </a:r>
            <a:r>
              <a:rPr lang="fi-FI" sz="1600" dirty="0" smtClean="0">
                <a:solidFill>
                  <a:schemeClr val="bg1"/>
                </a:solidFill>
              </a:rPr>
              <a:t> and </a:t>
            </a:r>
            <a:r>
              <a:rPr lang="fi-FI" sz="1600" dirty="0" err="1" smtClean="0">
                <a:solidFill>
                  <a:schemeClr val="bg1"/>
                </a:solidFill>
              </a:rPr>
              <a:t>the</a:t>
            </a:r>
            <a:r>
              <a:rPr lang="fi-FI" sz="1600" dirty="0" smtClean="0">
                <a:solidFill>
                  <a:schemeClr val="bg1"/>
                </a:solidFill>
              </a:rPr>
              <a:t> </a:t>
            </a:r>
            <a:r>
              <a:rPr lang="fi-FI" sz="1600" dirty="0" err="1" smtClean="0">
                <a:solidFill>
                  <a:schemeClr val="bg1"/>
                </a:solidFill>
              </a:rPr>
              <a:t>environment</a:t>
            </a:r>
            <a:r>
              <a:rPr lang="fi-FI" sz="1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fi-FI" dirty="0" smtClean="0"/>
              <a:t>                         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i-FI" sz="1600" dirty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216410617"/>
              </p:ext>
            </p:extLst>
          </p:nvPr>
        </p:nvGraphicFramePr>
        <p:xfrm>
          <a:off x="3347864" y="1547033"/>
          <a:ext cx="2606928" cy="173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97155214"/>
              </p:ext>
            </p:extLst>
          </p:nvPr>
        </p:nvGraphicFramePr>
        <p:xfrm>
          <a:off x="5089707" y="1540625"/>
          <a:ext cx="2578639" cy="1719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ACD1-63AD-4C1B-9449-BDAA498F4F42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5</a:t>
            </a:fld>
            <a:endParaRPr lang="fi-FI" noProof="0" dirty="0"/>
          </a:p>
        </p:txBody>
      </p:sp>
      <p:sp>
        <p:nvSpPr>
          <p:cNvPr id="21" name="Oval 20"/>
          <p:cNvSpPr/>
          <p:nvPr/>
        </p:nvSpPr>
        <p:spPr>
          <a:xfrm>
            <a:off x="7223709" y="4149080"/>
            <a:ext cx="1345514" cy="134551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xtruta 21"/>
          <p:cNvSpPr txBox="1"/>
          <p:nvPr/>
        </p:nvSpPr>
        <p:spPr>
          <a:xfrm>
            <a:off x="6547900" y="4355821"/>
            <a:ext cx="2240892" cy="113877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fi-FI" sz="1100" dirty="0" smtClean="0">
                <a:solidFill>
                  <a:schemeClr val="bg1"/>
                </a:solidFill>
              </a:rPr>
              <a:t>Value of </a:t>
            </a:r>
            <a:br>
              <a:rPr lang="fi-FI" sz="1100" dirty="0" smtClean="0">
                <a:solidFill>
                  <a:schemeClr val="bg1"/>
                </a:solidFill>
              </a:rPr>
            </a:br>
            <a:r>
              <a:rPr lang="fi-FI" sz="1100" dirty="0" err="1" smtClean="0">
                <a:solidFill>
                  <a:schemeClr val="bg1"/>
                </a:solidFill>
              </a:rPr>
              <a:t>production</a:t>
            </a:r>
            <a:endParaRPr lang="fi-FI" sz="1100" dirty="0">
              <a:solidFill>
                <a:schemeClr val="bg1"/>
              </a:solidFill>
            </a:endParaRPr>
          </a:p>
          <a:p>
            <a:pPr lvl="1" algn="ctr"/>
            <a:r>
              <a:rPr lang="fi-FI" sz="1400" b="1" dirty="0">
                <a:solidFill>
                  <a:schemeClr val="bg1"/>
                </a:solidFill>
              </a:rPr>
              <a:t>1,4</a:t>
            </a:r>
            <a:r>
              <a:rPr lang="fi-FI" sz="1100" dirty="0">
                <a:solidFill>
                  <a:schemeClr val="bg1"/>
                </a:solidFill>
              </a:rPr>
              <a:t> </a:t>
            </a:r>
          </a:p>
          <a:p>
            <a:pPr lvl="1" algn="ctr"/>
            <a:r>
              <a:rPr lang="fi-FI" sz="1100" dirty="0" err="1">
                <a:solidFill>
                  <a:schemeClr val="bg1"/>
                </a:solidFill>
              </a:rPr>
              <a:t>b</a:t>
            </a:r>
            <a:r>
              <a:rPr lang="fi-FI" sz="1100" dirty="0" err="1" smtClean="0">
                <a:solidFill>
                  <a:schemeClr val="bg1"/>
                </a:solidFill>
              </a:rPr>
              <a:t>illion</a:t>
            </a:r>
            <a:r>
              <a:rPr lang="fi-FI" sz="1100" dirty="0">
                <a:solidFill>
                  <a:schemeClr val="bg1"/>
                </a:solidFill>
              </a:rPr>
              <a:t/>
            </a:r>
            <a:br>
              <a:rPr lang="fi-FI" sz="1100" dirty="0">
                <a:solidFill>
                  <a:schemeClr val="bg1"/>
                </a:solidFill>
              </a:rPr>
            </a:br>
            <a:r>
              <a:rPr lang="fi-FI" sz="1100" dirty="0" err="1" smtClean="0">
                <a:solidFill>
                  <a:schemeClr val="bg1"/>
                </a:solidFill>
              </a:rPr>
              <a:t>euros</a:t>
            </a:r>
            <a:endParaRPr lang="fi-FI" sz="1100" dirty="0">
              <a:solidFill>
                <a:schemeClr val="bg1"/>
              </a:solidFill>
            </a:endParaRPr>
          </a:p>
          <a:p>
            <a:pPr algn="ctr">
              <a:buClr>
                <a:srgbClr val="C69000"/>
              </a:buClr>
            </a:pPr>
            <a:endParaRPr lang="sv-SE" sz="1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08916" y="1561959"/>
            <a:ext cx="2470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1200" dirty="0" smtClean="0">
                <a:solidFill>
                  <a:schemeClr val="bg1"/>
                </a:solidFill>
              </a:rPr>
              <a:t>Gold </a:t>
            </a:r>
            <a:r>
              <a:rPr lang="fi-FI" sz="1200" dirty="0">
                <a:solidFill>
                  <a:schemeClr val="bg1"/>
                </a:solidFill>
              </a:rPr>
              <a:t>&amp;</a:t>
            </a:r>
            <a:r>
              <a:rPr lang="fi-FI" sz="1200" dirty="0" smtClean="0">
                <a:solidFill>
                  <a:schemeClr val="bg1"/>
                </a:solidFill>
              </a:rPr>
              <a:t> </a:t>
            </a:r>
            <a:r>
              <a:rPr lang="fi-FI" sz="1200" dirty="0" err="1" smtClean="0">
                <a:solidFill>
                  <a:schemeClr val="bg1"/>
                </a:solidFill>
              </a:rPr>
              <a:t>silver</a:t>
            </a:r>
            <a:endParaRPr lang="fi-FI" sz="12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1200" dirty="0" err="1" smtClean="0">
                <a:solidFill>
                  <a:schemeClr val="bg1"/>
                </a:solidFill>
              </a:rPr>
              <a:t>Sulphuric</a:t>
            </a:r>
            <a:r>
              <a:rPr lang="fi-FI" sz="1200" dirty="0" smtClean="0">
                <a:solidFill>
                  <a:schemeClr val="bg1"/>
                </a:solidFill>
              </a:rPr>
              <a:t> products</a:t>
            </a:r>
            <a:endParaRPr lang="fi-FI" sz="12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1200" dirty="0" err="1" smtClean="0">
                <a:solidFill>
                  <a:schemeClr val="bg1"/>
                </a:solidFill>
              </a:rPr>
              <a:t>Cu</a:t>
            </a:r>
            <a:r>
              <a:rPr lang="fi-FI" sz="1200" dirty="0" smtClean="0">
                <a:solidFill>
                  <a:schemeClr val="bg1"/>
                </a:solidFill>
              </a:rPr>
              <a:t> </a:t>
            </a:r>
            <a:r>
              <a:rPr lang="fi-FI" sz="1200" dirty="0">
                <a:solidFill>
                  <a:schemeClr val="bg1"/>
                </a:solidFill>
              </a:rPr>
              <a:t>&amp;</a:t>
            </a:r>
            <a:r>
              <a:rPr lang="fi-FI" sz="1200" dirty="0" smtClean="0">
                <a:solidFill>
                  <a:schemeClr val="bg1"/>
                </a:solidFill>
              </a:rPr>
              <a:t> </a:t>
            </a:r>
            <a:r>
              <a:rPr lang="fi-FI" sz="1200" dirty="0" err="1" smtClean="0">
                <a:solidFill>
                  <a:schemeClr val="bg1"/>
                </a:solidFill>
              </a:rPr>
              <a:t>Ni</a:t>
            </a:r>
            <a:r>
              <a:rPr lang="fi-FI" sz="1200" dirty="0" smtClean="0">
                <a:solidFill>
                  <a:schemeClr val="bg1"/>
                </a:solidFill>
              </a:rPr>
              <a:t> </a:t>
            </a:r>
            <a:r>
              <a:rPr lang="fi-FI" sz="1200" dirty="0" err="1" smtClean="0">
                <a:solidFill>
                  <a:schemeClr val="bg1"/>
                </a:solidFill>
              </a:rPr>
              <a:t>sulphate</a:t>
            </a:r>
            <a:r>
              <a:rPr lang="fi-FI" sz="1200" dirty="0" smtClean="0">
                <a:solidFill>
                  <a:schemeClr val="bg1"/>
                </a:solidFill>
              </a:rPr>
              <a:t> </a:t>
            </a:r>
            <a:endParaRPr lang="fi-FI" sz="12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1200" dirty="0" err="1" smtClean="0">
                <a:solidFill>
                  <a:schemeClr val="bg1"/>
                </a:solidFill>
              </a:rPr>
              <a:t>Selenium</a:t>
            </a:r>
            <a:r>
              <a:rPr lang="fi-FI" sz="1200" dirty="0" smtClean="0">
                <a:solidFill>
                  <a:schemeClr val="bg1"/>
                </a:solidFill>
              </a:rPr>
              <a:t> and </a:t>
            </a:r>
            <a:r>
              <a:rPr lang="fi-FI" sz="1200" dirty="0" err="1" smtClean="0">
                <a:solidFill>
                  <a:schemeClr val="bg1"/>
                </a:solidFill>
              </a:rPr>
              <a:t>tellurium</a:t>
            </a:r>
            <a:endParaRPr lang="fi-FI" sz="12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1200" dirty="0" smtClean="0">
                <a:solidFill>
                  <a:schemeClr val="bg1"/>
                </a:solidFill>
              </a:rPr>
              <a:t>Platinum-palladium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2652" y="1644069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</a:t>
            </a:r>
            <a:endParaRPr lang="fi-FI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98137" y="167981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endParaRPr lang="fi-FI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7218522" y="3015300"/>
            <a:ext cx="970533" cy="97053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ruta 21"/>
          <p:cNvSpPr txBox="1"/>
          <p:nvPr/>
        </p:nvSpPr>
        <p:spPr>
          <a:xfrm>
            <a:off x="6343362" y="3224801"/>
            <a:ext cx="2240892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fi-FI" sz="1600" b="1" dirty="0" smtClean="0">
                <a:solidFill>
                  <a:schemeClr val="bg1"/>
                </a:solidFill>
              </a:rPr>
              <a:t>540</a:t>
            </a:r>
            <a:endParaRPr lang="fi-FI" sz="1600" b="1" dirty="0">
              <a:solidFill>
                <a:schemeClr val="bg1"/>
              </a:solidFill>
            </a:endParaRPr>
          </a:p>
          <a:p>
            <a:pPr algn="ctr">
              <a:buClr>
                <a:srgbClr val="C69000"/>
              </a:buClr>
            </a:pPr>
            <a:r>
              <a:rPr lang="sv-SE" sz="1000" dirty="0" smtClean="0">
                <a:solidFill>
                  <a:schemeClr val="bg1"/>
                </a:solidFill>
              </a:rPr>
              <a:t>              </a:t>
            </a:r>
            <a:r>
              <a:rPr lang="sv-SE" sz="1000" dirty="0" err="1" smtClean="0">
                <a:solidFill>
                  <a:schemeClr val="bg1"/>
                </a:solidFill>
              </a:rPr>
              <a:t>employees</a:t>
            </a:r>
            <a:endParaRPr lang="sv-S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07380" y="-148329"/>
            <a:ext cx="8757698" cy="6169690"/>
            <a:chOff x="278922" y="44530"/>
            <a:chExt cx="8469658" cy="5966769"/>
          </a:xfrm>
        </p:grpSpPr>
        <p:pic>
          <p:nvPicPr>
            <p:cNvPr id="8" name="Picture 7" descr="copperproduction  flow sheet10022012 10 cm leveä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922" y="44530"/>
              <a:ext cx="8469658" cy="5966769"/>
            </a:xfrm>
            <a:prstGeom prst="rect">
              <a:avLst/>
            </a:prstGeom>
          </p:spPr>
        </p:pic>
        <p:sp>
          <p:nvSpPr>
            <p:cNvPr id="33798" name="Rectangle 2058"/>
            <p:cNvSpPr>
              <a:spLocks noChangeArrowheads="1"/>
            </p:cNvSpPr>
            <p:nvPr/>
          </p:nvSpPr>
          <p:spPr bwMode="auto">
            <a:xfrm>
              <a:off x="5724160" y="404580"/>
              <a:ext cx="2895600" cy="762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i-FI"/>
            </a:p>
          </p:txBody>
        </p:sp>
      </p:grpSp>
      <p:sp>
        <p:nvSpPr>
          <p:cNvPr id="33797" name="Rectangle 2059"/>
          <p:cNvSpPr>
            <a:spLocks noGrp="1" noChangeArrowheads="1"/>
          </p:cNvSpPr>
          <p:nvPr>
            <p:ph type="title"/>
          </p:nvPr>
        </p:nvSpPr>
        <p:spPr>
          <a:xfrm>
            <a:off x="5940152" y="274638"/>
            <a:ext cx="2952328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Flow sheet, copper process</a:t>
            </a:r>
          </a:p>
        </p:txBody>
      </p:sp>
      <p:sp>
        <p:nvSpPr>
          <p:cNvPr id="33795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3D9C3223-113A-423B-AFF4-B7B0462FDB36}" type="datetime1">
              <a:rPr lang="fi-FI" smtClean="0"/>
              <a:pPr/>
              <a:t>02.04.2019</a:t>
            </a:fld>
            <a:endParaRPr lang="sv-SE" smtClean="0"/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BDCD849-A6EF-4B4B-AE04-30C89723A58B}" type="slidenum">
              <a:rPr lang="sv-SE" smtClean="0"/>
              <a:pPr/>
              <a:t>6</a:t>
            </a:fld>
            <a:endParaRPr lang="sv-SE" smtClean="0"/>
          </a:p>
        </p:txBody>
      </p:sp>
      <p:sp>
        <p:nvSpPr>
          <p:cNvPr id="33794" name="Footer Placeholder 2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GB" smtClean="0"/>
              <a:t>Boliden Harjavalta</a:t>
            </a:r>
          </a:p>
        </p:txBody>
      </p:sp>
      <p:sp>
        <p:nvSpPr>
          <p:cNvPr id="3" name="Rectangle 2"/>
          <p:cNvSpPr/>
          <p:nvPr/>
        </p:nvSpPr>
        <p:spPr>
          <a:xfrm>
            <a:off x="7092280" y="6021361"/>
            <a:ext cx="1944216" cy="503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72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9144000" cy="6245112"/>
          </a:xfrm>
          <a:prstGeom prst="rect">
            <a:avLst/>
          </a:prstGeom>
        </p:spPr>
      </p:pic>
      <p:sp>
        <p:nvSpPr>
          <p:cNvPr id="33795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3D9C3223-113A-423B-AFF4-B7B0462FDB36}" type="datetime1">
              <a:rPr lang="fi-FI" smtClean="0"/>
              <a:pPr/>
              <a:t>02.04.2019</a:t>
            </a:fld>
            <a:endParaRPr lang="sv-SE" smtClean="0"/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BDCD849-A6EF-4B4B-AE04-30C89723A58B}" type="slidenum">
              <a:rPr lang="sv-SE" smtClean="0"/>
              <a:pPr/>
              <a:t>7</a:t>
            </a:fld>
            <a:endParaRPr lang="sv-SE" smtClean="0"/>
          </a:p>
        </p:txBody>
      </p:sp>
      <p:sp>
        <p:nvSpPr>
          <p:cNvPr id="33794" name="Footer Placeholder 2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GB" smtClean="0"/>
              <a:t>Boliden Harjavalta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5733256"/>
            <a:ext cx="194421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/>
          <p:cNvSpPr/>
          <p:nvPr/>
        </p:nvSpPr>
        <p:spPr>
          <a:xfrm>
            <a:off x="5594436" y="450094"/>
            <a:ext cx="3226035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797" name="Rectangle 2059"/>
          <p:cNvSpPr>
            <a:spLocks noGrp="1" noChangeArrowheads="1"/>
          </p:cNvSpPr>
          <p:nvPr>
            <p:ph type="title"/>
          </p:nvPr>
        </p:nvSpPr>
        <p:spPr>
          <a:xfrm>
            <a:off x="6012160" y="404664"/>
            <a:ext cx="2952328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Flow sheet, nickel process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92280" y="6129871"/>
            <a:ext cx="1944216" cy="233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12"/>
          <p:cNvSpPr/>
          <p:nvPr/>
        </p:nvSpPr>
        <p:spPr>
          <a:xfrm>
            <a:off x="107504" y="171546"/>
            <a:ext cx="9073008" cy="233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 rot="5400000">
            <a:off x="5917099" y="3123838"/>
            <a:ext cx="6480793" cy="233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59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Harjavalta slags</a:t>
            </a:r>
            <a:endParaRPr lang="fi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1012263"/>
            <a:ext cx="4042610" cy="360947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Ni-slag</a:t>
            </a:r>
          </a:p>
          <a:p>
            <a:r>
              <a:rPr lang="en-US" dirty="0" smtClean="0"/>
              <a:t>220 000 t/a, </a:t>
            </a:r>
            <a:r>
              <a:rPr lang="en-US" dirty="0" err="1" smtClean="0"/>
              <a:t>utilisation</a:t>
            </a:r>
            <a:r>
              <a:rPr lang="en-US" dirty="0" smtClean="0"/>
              <a:t> rate ~30%</a:t>
            </a:r>
          </a:p>
          <a:p>
            <a:r>
              <a:rPr lang="en-US" dirty="0"/>
              <a:t>Reductive </a:t>
            </a:r>
            <a:r>
              <a:rPr lang="en-US" dirty="0" smtClean="0"/>
              <a:t>EF for slag cleaning</a:t>
            </a:r>
          </a:p>
          <a:p>
            <a:r>
              <a:rPr lang="en-US" dirty="0" smtClean="0"/>
              <a:t>Granulated </a:t>
            </a:r>
            <a:r>
              <a:rPr lang="en-US" dirty="0"/>
              <a:t>with water </a:t>
            </a:r>
            <a:r>
              <a:rPr lang="en-US" dirty="0" smtClean="0"/>
              <a:t>jets </a:t>
            </a:r>
          </a:p>
          <a:p>
            <a:r>
              <a:rPr lang="en-US" dirty="0" smtClean="0"/>
              <a:t>D80 1,6 </a:t>
            </a:r>
            <a:r>
              <a:rPr lang="en-US" dirty="0"/>
              <a:t>mm </a:t>
            </a:r>
            <a:endParaRPr lang="en-US" dirty="0" smtClean="0"/>
          </a:p>
          <a:p>
            <a:r>
              <a:rPr lang="en-US" dirty="0" smtClean="0"/>
              <a:t>Glass </a:t>
            </a:r>
            <a:r>
              <a:rPr lang="en-US" dirty="0"/>
              <a:t>64 %, </a:t>
            </a:r>
            <a:r>
              <a:rPr lang="en-US" dirty="0" err="1"/>
              <a:t>fayalite</a:t>
            </a:r>
            <a:r>
              <a:rPr lang="en-US" dirty="0"/>
              <a:t> 32 %, magnetite 2,5 % and small quantities of nickel </a:t>
            </a:r>
            <a:r>
              <a:rPr lang="en-US" dirty="0" err="1"/>
              <a:t>sulphides</a:t>
            </a:r>
            <a:r>
              <a:rPr lang="en-US" dirty="0"/>
              <a:t> and metallic </a:t>
            </a:r>
            <a:r>
              <a:rPr lang="en-US" dirty="0" smtClean="0"/>
              <a:t>nickel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err="1" smtClean="0"/>
              <a:t>Utilisation</a:t>
            </a:r>
            <a:endParaRPr lang="en-US" b="1" dirty="0" smtClean="0"/>
          </a:p>
          <a:p>
            <a:r>
              <a:rPr lang="en-US" dirty="0" smtClean="0"/>
              <a:t>Roofing material</a:t>
            </a:r>
          </a:p>
          <a:p>
            <a:r>
              <a:rPr lang="en-US" dirty="0" smtClean="0"/>
              <a:t>Sandblasting material</a:t>
            </a:r>
          </a:p>
          <a:p>
            <a:r>
              <a:rPr lang="en-US" dirty="0" smtClean="0"/>
              <a:t>Cement filler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CFAB0C3-3A5F-43DA-8F8B-0980E822A99F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8</a:t>
            </a:fld>
            <a:endParaRPr lang="fi-FI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4427984" y="1124744"/>
            <a:ext cx="4042610" cy="3609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‒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Cu-slag</a:t>
            </a:r>
          </a:p>
          <a:p>
            <a:r>
              <a:rPr lang="en-US" dirty="0" smtClean="0"/>
              <a:t>400 000 t/a</a:t>
            </a:r>
          </a:p>
          <a:p>
            <a:r>
              <a:rPr lang="en-US" dirty="0" smtClean="0"/>
              <a:t>Slag concentration plant</a:t>
            </a:r>
          </a:p>
          <a:p>
            <a:r>
              <a:rPr lang="en-US" dirty="0" smtClean="0"/>
              <a:t>D80 &lt;40 um</a:t>
            </a:r>
          </a:p>
          <a:p>
            <a:r>
              <a:rPr lang="en-GB" dirty="0" err="1" smtClean="0"/>
              <a:t>Fayalite</a:t>
            </a:r>
            <a:r>
              <a:rPr lang="en-GB" dirty="0" smtClean="0"/>
              <a:t> 58 %, glass 20 %, magnetite 17 % and small amounts of </a:t>
            </a:r>
            <a:r>
              <a:rPr lang="en-GB" dirty="0" err="1" smtClean="0"/>
              <a:t>chalcosite</a:t>
            </a:r>
            <a:r>
              <a:rPr lang="en-GB" dirty="0" smtClean="0"/>
              <a:t>, copper </a:t>
            </a:r>
            <a:r>
              <a:rPr lang="en-GB" dirty="0" err="1" smtClean="0"/>
              <a:t>arsenides</a:t>
            </a:r>
            <a:r>
              <a:rPr lang="en-GB" dirty="0" smtClean="0"/>
              <a:t>, galena and </a:t>
            </a:r>
            <a:r>
              <a:rPr lang="en-GB" dirty="0" err="1" smtClean="0"/>
              <a:t>sphalerite</a:t>
            </a:r>
            <a:r>
              <a:rPr lang="en-GB" dirty="0" smtClean="0"/>
              <a:t> </a:t>
            </a:r>
            <a:endParaRPr lang="fi-FI" dirty="0" smtClean="0"/>
          </a:p>
          <a:p>
            <a:pPr marL="0" indent="0">
              <a:buNone/>
            </a:pPr>
            <a:r>
              <a:rPr lang="en-GB" dirty="0" smtClean="0"/>
              <a:t> </a:t>
            </a:r>
            <a:endParaRPr lang="en-US" dirty="0" smtClean="0"/>
          </a:p>
          <a:p>
            <a:r>
              <a:rPr lang="en-US" dirty="0" smtClean="0"/>
              <a:t>No utilization yet</a:t>
            </a:r>
          </a:p>
        </p:txBody>
      </p:sp>
    </p:spTree>
    <p:extLst>
      <p:ext uri="{BB962C8B-B14F-4D97-AF65-F5344CB8AC3E}">
        <p14:creationId xmlns:p14="http://schemas.microsoft.com/office/powerpoint/2010/main" val="88828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Harjavalta slags 2.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B80A-253B-4F25-BA8B-898580A764F6}" type="datetime1">
              <a:rPr lang="fi-FI" noProof="0" smtClean="0"/>
              <a:t>02.04.2019</a:t>
            </a:fld>
            <a:endParaRPr lang="fi-FI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53D128-6291-4599-92FF-DFF1C4914FCF}" type="slidenum">
              <a:rPr lang="fi-FI" noProof="0" smtClean="0"/>
              <a:pPr/>
              <a:t>9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noProof="0" smtClean="0"/>
              <a:t>Boliden Harjavalta</a:t>
            </a:r>
            <a:endParaRPr lang="fi-FI" noProof="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258295"/>
              </p:ext>
            </p:extLst>
          </p:nvPr>
        </p:nvGraphicFramePr>
        <p:xfrm>
          <a:off x="683568" y="1445760"/>
          <a:ext cx="5609325" cy="1335168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936354">
                  <a:extLst>
                    <a:ext uri="{9D8B030D-6E8A-4147-A177-3AD203B41FA5}">
                      <a16:colId xmlns:a16="http://schemas.microsoft.com/office/drawing/2014/main" val="3716309764"/>
                    </a:ext>
                  </a:extLst>
                </a:gridCol>
                <a:gridCol w="594662">
                  <a:extLst>
                    <a:ext uri="{9D8B030D-6E8A-4147-A177-3AD203B41FA5}">
                      <a16:colId xmlns:a16="http://schemas.microsoft.com/office/drawing/2014/main" val="1343472219"/>
                    </a:ext>
                  </a:extLst>
                </a:gridCol>
                <a:gridCol w="752309">
                  <a:extLst>
                    <a:ext uri="{9D8B030D-6E8A-4147-A177-3AD203B41FA5}">
                      <a16:colId xmlns:a16="http://schemas.microsoft.com/office/drawing/2014/main" val="2187124695"/>
                    </a:ext>
                  </a:extLst>
                </a:gridCol>
                <a:gridCol w="519871">
                  <a:extLst>
                    <a:ext uri="{9D8B030D-6E8A-4147-A177-3AD203B41FA5}">
                      <a16:colId xmlns:a16="http://schemas.microsoft.com/office/drawing/2014/main" val="1336131423"/>
                    </a:ext>
                  </a:extLst>
                </a:gridCol>
                <a:gridCol w="794838">
                  <a:extLst>
                    <a:ext uri="{9D8B030D-6E8A-4147-A177-3AD203B41FA5}">
                      <a16:colId xmlns:a16="http://schemas.microsoft.com/office/drawing/2014/main" val="2611634474"/>
                    </a:ext>
                  </a:extLst>
                </a:gridCol>
                <a:gridCol w="659921">
                  <a:extLst>
                    <a:ext uri="{9D8B030D-6E8A-4147-A177-3AD203B41FA5}">
                      <a16:colId xmlns:a16="http://schemas.microsoft.com/office/drawing/2014/main" val="3871911437"/>
                    </a:ext>
                  </a:extLst>
                </a:gridCol>
                <a:gridCol w="623991">
                  <a:extLst>
                    <a:ext uri="{9D8B030D-6E8A-4147-A177-3AD203B41FA5}">
                      <a16:colId xmlns:a16="http://schemas.microsoft.com/office/drawing/2014/main" val="774983037"/>
                    </a:ext>
                  </a:extLst>
                </a:gridCol>
                <a:gridCol w="727379">
                  <a:extLst>
                    <a:ext uri="{9D8B030D-6E8A-4147-A177-3AD203B41FA5}">
                      <a16:colId xmlns:a16="http://schemas.microsoft.com/office/drawing/2014/main" val="3095371429"/>
                    </a:ext>
                  </a:extLst>
                </a:gridCol>
              </a:tblGrid>
              <a:tr h="445056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Fe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SiO</a:t>
                      </a:r>
                      <a:r>
                        <a:rPr lang="en-GB" sz="1100" baseline="-25000">
                          <a:effectLst/>
                        </a:rPr>
                        <a:t>2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Zn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Pb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MgO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Al</a:t>
                      </a:r>
                      <a:r>
                        <a:rPr lang="en-GB" sz="1100" baseline="-25000">
                          <a:effectLst/>
                        </a:rPr>
                        <a:t>2</a:t>
                      </a:r>
                      <a:r>
                        <a:rPr lang="en-GB" sz="1100">
                          <a:effectLst/>
                        </a:rPr>
                        <a:t>O</a:t>
                      </a:r>
                      <a:r>
                        <a:rPr lang="en-GB" sz="1100" baseline="-25000">
                          <a:effectLst/>
                        </a:rPr>
                        <a:t>3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CaO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9454254"/>
                  </a:ext>
                </a:extLst>
              </a:tr>
              <a:tr h="445056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Copper slag 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32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2,5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0,6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9400777"/>
                  </a:ext>
                </a:extLst>
              </a:tr>
              <a:tr h="445056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Nickel slag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40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35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0,06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0,005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6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2,5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1,9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750622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20000" y="2800397"/>
            <a:ext cx="3711272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i-FI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Table: </a:t>
            </a:r>
            <a:r>
              <a:rPr kumimoji="0" lang="en-GB" altLang="fi-F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Chemical composition (</a:t>
            </a:r>
            <a:r>
              <a:rPr kumimoji="0" lang="en-GB" altLang="fi-FI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wt</a:t>
            </a:r>
            <a:r>
              <a:rPr kumimoji="0" lang="en-GB" altLang="fi-F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%) of copper and nickel slag </a:t>
            </a:r>
            <a:endParaRPr kumimoji="0" lang="fi-FI" altLang="fi-FI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fi-F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964" y="3778376"/>
            <a:ext cx="3528472" cy="2423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805535"/>
            <a:ext cx="4176464" cy="240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0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_Boliden">
  <a:themeElements>
    <a:clrScheme name="_Boliden">
      <a:dk1>
        <a:sysClr val="windowText" lastClr="000000"/>
      </a:dk1>
      <a:lt1>
        <a:sysClr val="window" lastClr="FFFFFF"/>
      </a:lt1>
      <a:dk2>
        <a:srgbClr val="4D4D4D"/>
      </a:dk2>
      <a:lt2>
        <a:srgbClr val="EEECE1"/>
      </a:lt2>
      <a:accent1>
        <a:srgbClr val="013658"/>
      </a:accent1>
      <a:accent2>
        <a:srgbClr val="8C9FC3"/>
      </a:accent2>
      <a:accent3>
        <a:srgbClr val="66000E"/>
      </a:accent3>
      <a:accent4>
        <a:srgbClr val="305000"/>
      </a:accent4>
      <a:accent5>
        <a:srgbClr val="C69000"/>
      </a:accent5>
      <a:accent6>
        <a:srgbClr val="CCD8F0"/>
      </a:accent6>
      <a:hlink>
        <a:srgbClr val="0000FF"/>
      </a:hlink>
      <a:folHlink>
        <a:srgbClr val="800080"/>
      </a:folHlink>
    </a:clrScheme>
    <a:fontScheme name="_Bolid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-Blank.potx" id="{958E91F0-C112-4E36-ACD4-5921A042A615}" vid="{11D90223-57D3-4074-BD35-6ADBB5BA5C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C4D005EEB3E4548A385E6491943332E" ma:contentTypeVersion="1" ma:contentTypeDescription="Luo uusi asiakirja." ma:contentTypeScope="" ma:versionID="6881a7c00d2bcd74365fa372d9394f9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c41fa38566c5dfcabfa1df2b84f69da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Ajoituksen alkamispäivämäärä" ma:description="Ajoituksen alkamispäivämäärä on julkaisuominaisuuden luoma sivustosarake. Sillä määritetään päivämäärä ja kellonaika, jolloin vierailijat näkevät sivuston ensimmäisen kerran." ma:hidden="true" ma:internalName="PublishingStartDate">
      <xsd:simpleType>
        <xsd:restriction base="dms:Unknown"/>
      </xsd:simpleType>
    </xsd:element>
    <xsd:element name="PublishingExpirationDate" ma:index="9" nillable="true" ma:displayName="Ajoituksen päättymispäivämäärä" ma:description="Ajoituksen päättymispäivämäärä on julkaisuominaisuuden luoma sivustosarake. Sillä määritetään päivämäärä ja kellonaika, jolloin vierailijat eivät enää näe tätä sivustoa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1E0EA5-2A8B-4F68-8561-4BC3C7CB696E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5F1560D-247B-429B-A019-149225317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10B195-CC63-4E22-82BD-904284DE70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14166</TotalTime>
  <Words>826</Words>
  <Application>Microsoft Office PowerPoint</Application>
  <PresentationFormat>On-screen Show (4:3)</PresentationFormat>
  <Paragraphs>206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_Boliden</vt:lpstr>
      <vt:lpstr>BOLIDEN HARJAVALTA COPPER AND NICKEL SMELTER - REVIEW OF SMELTER OPERATIONS, SLAGS AND SLAG VALORISATION STUDIES     </vt:lpstr>
      <vt:lpstr>Outline</vt:lpstr>
      <vt:lpstr>Boliden in a nutshell</vt:lpstr>
      <vt:lpstr>Integrated mining and smelting company</vt:lpstr>
      <vt:lpstr>Boliden Harjavalta   Efficient, responsible and international producer of copper and nickel</vt:lpstr>
      <vt:lpstr>Flow sheet, copper process</vt:lpstr>
      <vt:lpstr>Flow sheet, nickel process</vt:lpstr>
      <vt:lpstr>Harjavalta slags</vt:lpstr>
      <vt:lpstr>Harjavalta slags 2.</vt:lpstr>
      <vt:lpstr>Valorisation study, Cecire</vt:lpstr>
      <vt:lpstr>Valorisation study, Geodesign </vt:lpstr>
      <vt:lpstr>Geopolymer piloting</vt:lpstr>
      <vt:lpstr>Casting the geopolymer</vt:lpstr>
      <vt:lpstr>Ready bench</vt:lpstr>
      <vt:lpstr>Summary</vt:lpstr>
      <vt:lpstr>Acknowledgements  </vt:lpstr>
      <vt:lpstr>Thank you!</vt:lpstr>
    </vt:vector>
  </TitlesOfParts>
  <Company>Boliden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Viestinnän linjaukset</dc:title>
  <dc:creator>Hallikainen Suvi</dc:creator>
  <cp:lastModifiedBy>Visa Saari</cp:lastModifiedBy>
  <cp:revision>630</cp:revision>
  <cp:lastPrinted>2019-02-14T13:54:52Z</cp:lastPrinted>
  <dcterms:created xsi:type="dcterms:W3CDTF">2018-09-27T07:03:09Z</dcterms:created>
  <dcterms:modified xsi:type="dcterms:W3CDTF">2019-04-02T08:57:57Z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0x010100BC4D005EEB3E4548A385E6491943332E</vt:lpwstr>
  </property>
</Properties>
</file>